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285" r:id="rId1"/>
  </p:sldMasterIdLst>
  <p:notesMasterIdLst>
    <p:notesMasterId r:id="rId67"/>
  </p:notesMasterIdLst>
  <p:handoutMasterIdLst>
    <p:handoutMasterId r:id="rId68"/>
  </p:handoutMasterIdLst>
  <p:sldIdLst>
    <p:sldId id="256" r:id="rId2"/>
    <p:sldId id="631" r:id="rId3"/>
    <p:sldId id="741" r:id="rId4"/>
    <p:sldId id="711" r:id="rId5"/>
    <p:sldId id="667" r:id="rId6"/>
    <p:sldId id="668" r:id="rId7"/>
    <p:sldId id="712" r:id="rId8"/>
    <p:sldId id="713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747" r:id="rId17"/>
    <p:sldId id="750" r:id="rId18"/>
    <p:sldId id="749" r:id="rId19"/>
    <p:sldId id="748" r:id="rId20"/>
    <p:sldId id="775" r:id="rId21"/>
    <p:sldId id="746" r:id="rId22"/>
    <p:sldId id="753" r:id="rId23"/>
    <p:sldId id="763" r:id="rId24"/>
    <p:sldId id="762" r:id="rId25"/>
    <p:sldId id="754" r:id="rId26"/>
    <p:sldId id="764" r:id="rId27"/>
    <p:sldId id="765" r:id="rId28"/>
    <p:sldId id="757" r:id="rId29"/>
    <p:sldId id="768" r:id="rId30"/>
    <p:sldId id="767" r:id="rId31"/>
    <p:sldId id="756" r:id="rId32"/>
    <p:sldId id="769" r:id="rId33"/>
    <p:sldId id="770" r:id="rId34"/>
    <p:sldId id="758" r:id="rId35"/>
    <p:sldId id="743" r:id="rId36"/>
    <p:sldId id="744" r:id="rId37"/>
    <p:sldId id="679" r:id="rId38"/>
    <p:sldId id="680" r:id="rId39"/>
    <p:sldId id="734" r:id="rId40"/>
    <p:sldId id="682" r:id="rId41"/>
    <p:sldId id="683" r:id="rId42"/>
    <p:sldId id="740" r:id="rId43"/>
    <p:sldId id="685" r:id="rId44"/>
    <p:sldId id="735" r:id="rId45"/>
    <p:sldId id="687" r:id="rId46"/>
    <p:sldId id="689" r:id="rId47"/>
    <p:sldId id="715" r:id="rId48"/>
    <p:sldId id="691" r:id="rId49"/>
    <p:sldId id="736" r:id="rId50"/>
    <p:sldId id="693" r:id="rId51"/>
    <p:sldId id="745" r:id="rId52"/>
    <p:sldId id="773" r:id="rId53"/>
    <p:sldId id="774" r:id="rId54"/>
    <p:sldId id="720" r:id="rId55"/>
    <p:sldId id="721" r:id="rId56"/>
    <p:sldId id="737" r:id="rId57"/>
    <p:sldId id="703" r:id="rId58"/>
    <p:sldId id="778" r:id="rId59"/>
    <p:sldId id="726" r:id="rId60"/>
    <p:sldId id="727" r:id="rId61"/>
    <p:sldId id="739" r:id="rId62"/>
    <p:sldId id="738" r:id="rId63"/>
    <p:sldId id="728" r:id="rId64"/>
    <p:sldId id="731" r:id="rId65"/>
    <p:sldId id="630" r:id="rId6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CC"/>
    <a:srgbClr val="B70039"/>
    <a:srgbClr val="A41C55"/>
    <a:srgbClr val="F07B8B"/>
    <a:srgbClr val="EA8892"/>
    <a:srgbClr val="C0504D"/>
    <a:srgbClr val="E87785"/>
    <a:srgbClr val="E87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2" autoAdjust="0"/>
    <p:restoredTop sz="94731" autoAdjust="0"/>
  </p:normalViewPr>
  <p:slideViewPr>
    <p:cSldViewPr>
      <p:cViewPr varScale="1">
        <p:scale>
          <a:sx n="105" d="100"/>
          <a:sy n="105" d="100"/>
        </p:scale>
        <p:origin x="1614" y="11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2022-03-21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8:43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3775 9190 0,'0'18'94,"0"-1"-94,17-17 0,1 35 16,35 18-1,0 0 1,-53-35-16,35 35 0,-17-36 0,-1 1 15,1 17-15,17 36 16,-17-1 0,17-17-1,-35 0 1,18-53-16,0 53 16,-18-35-16,17-18 0,-17 35 0,18 0 15,-18 1 1,17-19-1,-17 1 1,0 0 0,0-1-16,18-17 15,0 0-15,-18 18 0,0-36 172,17 1-172,-17-1 0,0-17 16,18 35-16,17-89 15,-35 72-15,53-71 16,18-36 0,-54 107-16,54-125 15,-53 125-15,-18-1 0,52-70 16,19-18-16,0 0 16,-1-17-1,1 35 1,-18-1-1,0 19 1,-1-1-16,-16 36 16,-19 17-16,19-17 15,-19 17-15,1 1 16,-18-1-16,0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1:33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13247 1005 0,'17'18'63,"-17"0"-47,36 17-16,17 71 15,-53-89-15,70 125 16,-70-125-16,18 1 0,35 105 15,0 1 1,-36-89-16,1 36 0,0-54 16,-18 1-16,17 17 0,1 0 15,-18-52 63,0-1-62,17 1-16,54-72 16,70-52-1,18-35 1,-141 158-16,211-176 16,-194 159-16,18 0 0,88-71 0,-106 53 0,177-106 15,-177 124-15,1 17 0,-19-17 16,89-36-16,-18 1 15,-88 52-15,53 1 16,-53-1-16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2:18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11959 4904 0,'18'0'109,"-18"17"-93,17 1-16,19 35 16,-36 0-1,17-36-15,1 36 16,-18-35-16,0 0 0,18 17 15,-18 0-15,0-17 16,0 17-16,0-17 31,17-18-31,-17 17 47,18-17-47,-18 18 16,18-18 78,-1 0 31,-17-18-125,18-17 15,35-18 1,-36 53-16,54-88 0,-53 70 15,-1 18-15,1-17 0,88-72 0,35-16 16,-106 69-16,124-70 16,-142 89-16,19-1 0,-36 1 0,106-54 15,-18 0 1,-71 71-16,36-35 16,-53 18-16,18 17 0,17-18 0,-17 0 15,0 1 1,-1 17-1,1-18 1,-1 0 0,-17 1-16,18-1 15,0 18-15,-1 0 0,-17-18 0</inkml:trace>
  <inkml:trace contextRef="#ctx0" brushRef="#br0" timeOffset="2734.531">2381 4921 0,'18'0'156,"0"0"-156,34 0 16,-16 0 0,-19 0-16,36 0 15,-35 0-15,0 0 0,17 0 16,35 0 0,-17 0-1,0 0 1,-17 0-16,-1 0 15,-18 0 1,36 0 0,0 0-1,0 0 1,18 0 0,-18 0-16,-18 0 15,0 0 1,-17 0-1,17 0 1,-17 0 0,17 0-1,18-17-15,-18 17 16,53 0 0,-35-18-1,-35 18-15,35 0 16,-35 0-16,-1 0 0,1 0 15,17 0 1,-17 0-16,-1 0 0,1 0 16,0-18-16,17 18 15,0 0 1,-17 0-16,-1 0 16,1 0-16,17 0 15,-17 0-15,35 0 16,-35 0-16,-1 0 0,19 0 0,34-17 15,-52 17-15,70 0 16,-53 0-16,-17 0 0,52 0 16,19 0-1,-19 0 1,-52 0-16,35 0 0,-36 0 16,19 0-16,-19 0 0,36 0 15,-35 0-15,35 0 16,17 0-1,18 0 1,-70 0-16,70 0 16,-70 0-16,17 0 0,36 0 0,35 0 15,-89 0-15,71 0 16,-70 0-16,53 0 16,-54 0-16,54-18 15,-54 18-15,36 0 16,18 0-1,-1 0-15,-34 0 0,34 0 16,-52 0-16,0 0 0,70 0 16,18 0-1,-89 0-15,107 0 16,-107 0-16,107-18 16,-107 18-16,107 0 15,-106 0-15,-1 0 0,1 0 0,70 0 0,18 0 16,-18 0-1,-70 0-15,52 0 16,-52 0-16,17 0 16,-17 0-16,17 0 15,-17 0-15,-1 0 0,1 0 0,17 0 16,36 0 0,17-17-1,0 17 1,-70 0-16,88 0 15,-89 0-15,54 0 16,17 0-16,-53 0 16,-17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2:35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14940 5468 0,'18'0'63,"-1"0"-48,19 0-15,-19 35 16,19-35 0,-1 36-1,0-1 1,0 18-1,-17 0-15,0-53 16,17 53-16,-35-36 16,0 1-16,18 17 15,-1-35 48,1 0-48,0-17-15,34-36 16,90-53 0,52-18-1,-159 107-15,177-124 16,-177 123-16,18 0 0,-18 1 0,106-54 0,53-17 16,-159 70-16,107-17 15,-142 17-15,35 18 0,0-17 16,-17 17-1</inkml:trace>
  <inkml:trace contextRef="#ctx0" brushRef="#br0" timeOffset="2672.0473">18838 9772 0,'0'18'63,"0"-1"-48,18 1-15,0 17 16,17 18 0,0 18-1,0 17-15,-35-71 16,36 72-16,-19-89 0,-17 17 15,36 54-15,-19-18 16,1-36-16,-18 19 16,18-36-16,-18 17 15,17-17 17,36-17-32,35-36 15,-52 35-15,87-88 16,-88 89-16,-17-19 0,123-34 15,-17-54 1,-89 124-16,71-88 16,-89 70-16,1 1 0,17-18 0,-35 17 15,18 18 48,-18-18-48,17 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9:03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10954 8996 0</inkml:trace>
  <inkml:trace contextRef="#ctx0" brushRef="#br0" timeOffset="29127.0052">4745 7232 0,'0'18'125,"0"-1"-109,0 1-1,-18-18-15,18 17 16,-17 1 0,17 0-1,0-1 1,-18-17-1,18 18 1,0 0 0,0-1 15,0 1-15,-18-18-1,18 18 1,0-1-16,0 1 31,0 0-15,0-1 15,-17-17-15,17 18-16,0-1 31,0 1-16,0 0-15,0-1 16,-18-17 0,18 18-16,0 0 15,0-1 1,0 1 0,0 0-1,0 17 1,0-18-1,-18 19-15,18-19 16,0 1 0,0 0-1,0-1 1,0 1 0,0 0-1,0-1-15,0 1 16,0 0-1,18-1 1,-18 1-16,18-1 16,-18 1-16,17 0 15,-17-1 1,18 19-16,0-36 0,-1 17 16,-17 1-16,18-18 15,-18 18-15,18-18 16,-1 17-1,1 1 1,17-1-16,0-17 16,1 18-1,17-18 1,-18 35 0,18-35-1,0 0 1,-18 18-16,-17-18 15,34 0-15,-34 0 0,0 0 0,-1 0 16,19 0-16,17 18 16,-36-18-16,36 0 15,-35 0-15,-1 0 0,19 17 16,34-17 0,1 18-16,-54-18 15,54 0-15,-53 0 0,17 0 16,-17 0-16,34 0 15,-16 0-15,-19 0 0,19 0 16,34 0 0,-70-18-16,71 18 15,-54-17-15,1 17 0,17-18 0,1-17 16,-1 17 0,-17-17-1,17 0 1,-18 35-16,1-36 15,0 36-15,17-35 16,0 0-16,-17 17 0,35-17 16,-53 17-16,17 1 15,1-1-15,17-17 16,-35 17-16,0-17 16,0 17-16,18 18 15,-18-35-15,0 17 16,0 0-16,0 1 15,0-1-15,0 1 16,0-19 0,0 1-1,-18 0 1,18-1-16,-17 19 16,17-18-1,-36 17 1,36 0-16,0 1 15,0-1 1,-17 18-16,17-18 16,0 1-16,-18 17 0,18-18 15,-17 18 1,-1-18-16,0 18 16,18-17-1,-17-1 1,-19 0-1,19 18-15,-1-35 16,0 35 0,1 0-16,-1-17 15,1 17-15,17-18 16,-36 18 0,19-18-1,-1 1-15,0 17 16,1 0-16,-1 0 15,0-18-15,1 18 16,-18 0 0,-1 0-1,1 0-15,17 0 16,-17 0 0,35-18-16,-18 18 15,1 0-15,-1 0 16,0 0-1,1 0 1,-18 0-16,17 0 16,-17 0-1,17 0-15,0 0 16,1 0-16,-1 0 16,0 0-1,1 0-15,-1 0 16,1 0-16,-1 0 15,-17 0 1,-1 0 0,-17 0-1,18 0 1,-18 0 0,36 0-16,-1 0 46,0 0-30,1 0 0,-1 0-1,0 0 17,1 18-32,-1-18 15,0 0 1,1 0-1,-1 18 1,1-18-16,-1 0 16,-17 17-1,-1-17 1,19 0 0,-1 0-16,-17 18 15,17-18-15,1 0 16,-1 0-16,0 0 109,1 0-93,-1 0 78,0 0-94,18 18 15,-17-18 1,-1 0-1,0 0-15,1 0 16,-1 0 343</inkml:trace>
  <inkml:trace contextRef="#ctx0" brushRef="#br0" timeOffset="33954.8812">9878 15646 0,'0'17'93,"0"1"-93,0 17 32,0 18-17,0-18-15,17 1 16,-17-1 0,18-35-16,0 35 15,-18-17-15,0 0 16,0-1-1,0 1-15,17-18 16,-17 17-16,18-17 156,0 0-140,-1 0-16,1-17 16,35-18-16,-53 17 0,17 18 15,36-35-15,-35 17 0,88-35 16,-89 53-16,1-18 0,194-87 31,-195 87-31,36-17 16,-35 17-16,0 18 0,-18-18 0,17 18 15,-17-17 48</inkml:trace>
  <inkml:trace contextRef="#ctx0" brushRef="#br0" timeOffset="45627.4938">19650 15769 0,'17'0'63,"-17"18"-63,18-1 16,17 1-1,36 53 1,-71-54-16,35 19 15,-35-19-15,18 1 16,-1-1-16,19 19 16,-1-19-1,-35 1 1,18 0 0,-1-1-16,-17 1 15,18-18 1,-1 0-1,-17 18-15,18-18 16,0 0-16,-1 0 16,19 0-16,-19 0 15,19 0-15,-19-18 0,1 18 16,0-18-16,-1 18 0,54-35 16,-71 17-16,17 18 0,54-53 15,17 1 1,-70 52-16,70-53 15,-88 35-15,18 0 0,17 1 0,0-1 16,0 0 0</inkml:trace>
  <inkml:trace contextRef="#ctx0" brushRef="#br0" timeOffset="49112.0788">11518 8643 0,'-17'0'47,"17"18"-47,-36 17 15,-17 18-15,-17 0 16,70-36-16,-53 19 15,35-19-15,-52 19 16,70-19-16,-106 36 16,106-35-16,-35-18 0,-71 53 15,-35 17 1,123-70-16,-70 36 0,70-19 0,1-17 16,-19 18-16,1 0 15,35-1 110,18-17-125,-1 18 16,19-18-16,34 53 0,-52-53 15,88 35-15,-71 0 0,159 18 16,-159-35-16,18-1 0,123 19 16,-17-1-1,-124-17-15,89-1 16,-106-17-16,35 0 16,-71 0 46,0-17-46,1 17-1,-19-36-15,-52 19 16,18-36 0,34 53-16,-34-35 15,52 17-15,0 18 0,-34-53 16,-19-18-1,53 71-15,-52-70 16,52 70-16,18-18 0,-53-35 0,18 0 16,0 18-1,35 0 1,-18 17 0,18-17-1,-18 17 1</inkml:trace>
  <inkml:trace contextRef="#ctx0" brushRef="#br0" timeOffset="50299.6552">10918 8767 0,'0'17'78,"0"1"-63,-17-1-15,-1 54 16,-17-18 0,17 35-1,18-70-15,-35 88 16,35-89-16,0 71 0,-18 18 15,18-35 1,0-54-16,0 19 16,0-19-16,0 1 15,-17 35 1,-1 0 0,18-36-16,0 1 15,0 0-15,0-1 0,0-34 156,0-1-156,0 0 16,18 18-16,-1-70 16,36 17-1,-53 18-15,36-18 16,-36 35-16,17-17 0,1-18 16,-18 35-16,53-52 15,-53 52-15,0 1 0,17-36 0,36 0 16,0 0-1,-53 35-15,35-17 16,-17 35-16,-18-18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0:03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10813 4022 0,'0'17'94,"0"1"-94,0 0 16,17-1-16,1 19 15,0 16 1,17 19 0,0-36-16,-35-17 15,18 17-15,-18-17 0,0-1 16,17 1-16,1 17 16,-18-17-16,0 0 15,18-1-15,-1-17 16,-17 18-1,18 0 1,-18-1 0,18-17-16,-18 18 15,17-18 17,1 0 46,-1 0-78,1 0 15,70-53 1,53-18-16,-88 71 16,177-105-16,-177 69 0,-18 19 0,247-107 15,88-35 1,-317 124-16,300-106 15,-300 123-15,0 1 0,176-89 16,-52 35 0,-160 71-16,36-35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2-03-21T06:07:49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4763 16986 0,'-18'0'78,"0"0"-62,1 0-16,-1 0 15,0 0-15,-35 0 16,18 36-1,17-36-15,-17 17 16,18-17-16,-1 18 0,-17 17 16,17-35-1,18 18 17,-18-18-32,1 0 31,17 17-31,-18-17 15,0 18 1,1 0 0,-1-18-1,18 17 17</inkml:trace>
  <inkml:trace contextRef="#ctx0" brushRef="#br0" timeOffset="749.4788">4516 17057 0,'0'17'78,"0"1"-78,17 0 16,1-1-1,-1 19-15,1-19 16,17 19 0,-17-1-1,0-18 1,17 1-1</inkml:trace>
  <inkml:trace contextRef="#ctx0" brushRef="#br0" timeOffset="1737.7473">4780 16933 0,'0'18'47,"0"0"-47,0-1 15,-17-17-15,17 36 16,0-1 0,0 18-16,0-36 15,0 19 1,0-19-1,0 1 17,17-18 30,-17 18-46,0-1-1,18-17 48</inkml:trace>
  <inkml:trace contextRef="#ctx0" brushRef="#br0" timeOffset="2294.589">4815 17092 0,'18'0'62,"0"0"-62,-1 0 0,36 0 16,18 0-1,-18 0 1,17 0 0,-34 0-1,-19 0 1</inkml:trace>
  <inkml:trace contextRef="#ctx0" brushRef="#br0" timeOffset="3499.5843">4568 17427 0,'0'18'62,"0"-1"-62,0 1 16,0 0 0,0 17-1,0-17 1,0-1-16,0 1 15,0 0 1,18-18 0,0 0 77</inkml:trace>
  <inkml:trace contextRef="#ctx0" brushRef="#br0" timeOffset="4827.9712">4939 17427 0,'0'18'63,"0"-1"-63,0 1 15,0 0 1,0-1 0,-18 1-16,18 0 15,0-1 1,-17-17-1,17 18-15,-18 0 16,-17-18 0,-18 17-1,0-17 1,18 18 0,17-18-16,-17 0 15,17 0-15,0 0 0,1 0 16,17-18 109,17 18-110,-17-17-15,18 17 16,-18-18 0,18 18-16,17 0 15,-17-18 1,-1 18 0,-17-17-1,18 17 1,0 0 124,-1 0-124,1 0-16,-1 0 16,1 0-1,0 0-15,-1 0 78,-17-18-78</inkml:trace>
  <inkml:trace contextRef="#ctx0" brushRef="#br0" timeOffset="5685.813">5398 17145 0,'-18'0'16,"0"0"0,1 0-1,-1 0 1,18 18 0,-18-1-1,18 1 1,0 0-16,0-1 15,36 1 1,-1-1 0,-17 1-1,-1-18 1,1-18 31,-18 1-47,17 17 0,-17-18 15,36-17 1,-1 17 0,-35 1 15,0-1-15,-18 18-1</inkml:trace>
  <inkml:trace contextRef="#ctx0" brushRef="#br0" timeOffset="6557.7012">5680 17057 0,'0'17'78,"0"1"-78,0 0 16,0 17 0,0 0-16,0-17 15,0 17 1,0-17 0,0-1-16,0 1 15,0 0-15,0-1 16,0 1-16,0 0 31,0-1 141</inkml:trace>
  <inkml:trace contextRef="#ctx0" brushRef="#br0" timeOffset="7329.244">5380 17427 0,'0'18'78,"0"-1"-78,0 1 16,0 0-1,0-1 1,0 1-16,0 0 15,0-1 1,0 1-16,0 0 16,0-1-1,0 1 48</inkml:trace>
  <inkml:trace contextRef="#ctx0" brushRef="#br0" timeOffset="8828.2038">5627 17498 0,'0'17'47,"0"1"-47,17 0 16,-17-1-16,0 1 16,0 0-1,0-1-15,0 1 31,0 0-15,0-1 0,0 1-1,-35-18 1,18 0-16,-19 0 16,1 17-1,17-17 1,-35 0-1,36 0 1,-1 0 0,18-17-1,-17 17-15,17-18 32,0 1-17,0-1 16,0 0-15,0 1 15,0-1-15,17 18 0,-17-18-1,18 18 63,-1 0-62,1 0 0,0 0-16,-1-17 15,1 17 1,0 0 218,-1 0-218,1 0-1,0 0 1,-1 0-16,1 0 16,-1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3-21T10:16:05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11377 4639 0,'18'0'281,"-1"0"-218,-17 18-32,18-18 16,0 0-32,-18 17-15,17-17 16,-17 18 15,18-18-31,0 18 16,-1-1-1,1-17 17,-18 18-32,0-1 15,0-34 251,0-1-219,0 1-32,0-1-15,17 0 16,-17 1 0,18-1-1,-18 0-15,0 1 16,18 17 0,-1 0 140,1 0-141</inkml:trace>
  <inkml:trace contextRef="#ctx0" brushRef="#br0" timeOffset="4172.6853">2928 4621 0,'18'0'156,"-18"18"-141,0 0 17,17-18-32,1 17 15,0 1 1,-18 17 0,17-17-1,-17-1-15,18 1 16,-18 0-1,18-18 1,-18 17 0,0-34 202,0-1-202,0 0 0,0 1-1,0-1 17,0 1-17,0-1 1,17 18 15,-17-18 47,0 1 16,18 17-78,-1 0 30,1 0 17,0 0-32,-18-18-15,17 18 46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1:06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1640 0,'-17'0'31,"-1"0"0,18 18-15,-17-18-16,-1 0 16,0 0-16,-35 0 15,18 18 1,-18-18 0,0 17-1,0-17 1,0 18-16,36-18 15,-19 0-15,19 0 0,-1 0 16,1 0-16,-1 0 16,0 0-16,1 0 15,-1 0 1,0 0 0,1 0-16,-1 0 0,0 0 15,1 0-15,-18 0 16,17 0-1,0 0 1,1 0 0,-1-18-1,0 1-15,1 17 16,-1-18 0,-17 0-1,-1-17 1,19 18-1,-1-1 1,-17 0-16,17 1 16,1-1-1,17 0-15,-36 1 16,19 17-16,17-18 0,-18 0 16,-17 1-1,17-1 1,18 0-16,-17 1 0,-1-1 15,0 18-15,18-17 16,-17-19 0,-1 19-1,18-1 1,-18 0-16,1 1 16,-1-1-1,18 0 1,-18-17-1,18 18 1,0-1 0,0 0-16,0 1 0,0-1 15,0 0-15,0 1 16,0-1-16,0-17 16,0 17-16,18-35 15,0 53-15,-1-53 16,1 53-16,-18-17 0,18-1 15,17-35-15,-17 0 16,17 36 0,-18-1-1,1 0 1,0 1 0,-1-1-1,19-17-15,-19 17 16,19 0-1,-19 1-15,1-1 16,-1 1-16,1 17 16,17-18-1,-35 0-15,53 18 16,-35-17-16,0 17 0,17-18 0,18 0 16,-36 18-16,19 0 15,-19-17-15,1 17 0,17 0 16,18 0-1,0-18 1,-18 18-16,-17 0 16,35 0-16,-35 0 0,-1 0 0,1 0 15,-1 0-15,54 0 16,-53 0-16,35 0 16,-36 0-16,1 0 0,0 0 15,34 0 1,-34 0-1,0 0-15,-1 18 16,1-1 0,17-17-1,1 36 1,-1-19 0,18 1-16,-18 17 15,0-17 1,-17-1-1,17 19 1,-17-1 0,-1-35-16,1 35 15,-18-17-15,18-18 0,-1 35 0,1 0 16,0 1 0,17 34-1,-17-34 1,-1-1-1,-17-18-15,0 19 16,0-19-16,0 19 0,0 17 16,0-18-1,0 18 1,0-36-16,-17 36 16,17-35-16,-18 0 0,0 35 15,-35-1-15,36-52 16,-36 53-16,53-35 0,-53 17 15,53-17-15,-35 17 16,17-35-16,18 18 0,-18 0 0,1-1 16,-1-17-1,18 18 1,-18-18-16,18 17 16,-17 1-1,-1-18 48,1 0-48</inkml:trace>
  <inkml:trace contextRef="#ctx0" brushRef="#br0" timeOffset="1203.2022">9031 1623 0,'0'17'16,"0"1"-1,0 17-15,0-17 16,0 0-16,0 17 16,0-17-16,18 17 15,-18 18 1,17-18-1,-17 18 1,0-35-16,0 17 0,18-18 0,-18 1 16,0 0-16,0 35 15,0-36 1,0 19 0,0-19-1,0 1-15,18 17 16,-18-17-1,0-1-15,17 1 16,-17 0 0,0-36 46,0 0-46,18 1-16,0-19 15,-1 36-15,36-52 16,-18 34-16,-17 0 0,35-35 16,70-17-16,-105 52 0,88-35 15,-71 36-15,-35-1 0,71-17 16,-1-1 0,-34 19-1,-19 17 1,1-18-1,-1 1-15,1 17 16,0-18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1:12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12629 776 0,'0'18'16,"18"-1"-1,-18 1 1,35 35 0,1 17-16,17 1 15,-53-53-15,52 70 16,-52-70-16,18-18 0,-18 35 0,18 0 15,17 36 1,-35-54-16,18 19 16,-18-19-16,0 1 0,17-1 15,1 1-15,-18 0 16,0-1 15,18-17-31,-1-17 78,1 17-62,105-71 0,36-17-1,-141 88-15,176-106 0,-159 89 16,-17 17-16,158-89 0,0 19 15,-158 52-15,123-35 16,-123 53-16,-18-17 0,17 17 0,1-18 16,0 18-1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1:19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13194 935 0,'0'17'31,"0"1"-15,35 35-1,0 18 1,1 17-16,-1-18 16,-35-52-16,35 53 15,-35-54-15,18-17 0,-18 18 16,18-1-16,-1 54 15,1-18 1,-1 0-16,-17-18 16,0 0-1,18-52 79,-18-1-78,18 18-16,-1-17 0,19-36 15,-19 35-15,1 18 0,52-71 16,54-34 0,-106 69-16,123-70 0,-124 89 15,19-1-15,-1-17 0,71-36 0,70-52 16,-52 52-1,-107 71-15,54-53 16,-71 36-16,35 17 0,-17-18 16,-18 0-16,35 18 15,-35-17-15,18 17 0,-1 0 16,1 0 0,0-18-1,-1 18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1:27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12471 952 0,'17'0'15,"-17"18"-15,18 0 16,-18-1-1,0 1-15,18 17 16,-1-35-16,-17 18 0,18-18 0,-18 18 0,0-1 16,18-17-16,-1 36 0,-17-19 15,0 1-15,18-1 0,-1 19 16,-17-19-16,18 1 16,-18 0-16,18-1 15,-18 19 1,17-1-1,1-18-15,-18 1 0,0 0 16,0-36 109,0 0-109,0 1-16,18-36 15,-18 35-15,35-52 16,-35 52-16,18 0 0,-18-17 0,17 18 0,18-89 16,-17 88-16,17-53 15,1 1 1,-19 70-16,19-88 15,-19 88-15,1 0 0,0-53 16,-1 18-16,1 17 16,-1-17-16,1 35 0,-18-18 15,0 0-15,18 18 16,-18-17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2022-03-21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83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solidFill>
                  <a:srgbClr val="0000CC"/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>
                <a:solidFill>
                  <a:srgbClr val="0000CC"/>
                </a:solidFill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>
                <a:solidFill>
                  <a:srgbClr val="0000CC"/>
                </a:solidFill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62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5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305800" y="6516688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/42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77" r:id="rId4"/>
    <p:sldLayoutId id="2147484578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rgbClr val="0000CC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rgbClr val="0000CC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png"/><Relationship Id="rId7" Type="http://schemas.openxmlformats.org/officeDocument/2006/relationships/customXml" Target="../ink/ink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emf"/><Relationship Id="rId5" Type="http://schemas.openxmlformats.org/officeDocument/2006/relationships/customXml" Target="../ink/ink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01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2238400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A41C5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3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41C5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835696" y="4267200"/>
            <a:ext cx="7308304" cy="8382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순차 자료구조와 선형 리스트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377502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원소</a:t>
            </a:r>
            <a:r>
              <a:rPr lang="ko-KR" altLang="en-US" dirty="0" smtClean="0"/>
              <a:t> 삽입 방법</a:t>
            </a:r>
          </a:p>
          <a:p>
            <a:pPr lvl="2" eaLnBrk="1" hangingPunct="1">
              <a:lnSpc>
                <a:spcPct val="150000"/>
              </a:lnSpc>
              <a:buClr>
                <a:srgbClr val="0000CC"/>
              </a:buClr>
              <a:buFontTx/>
              <a:buAutoNum type="circleNumDbPlain"/>
            </a:pP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원소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0000CC"/>
                </a:solidFill>
              </a:rPr>
              <a:t>삽입</a:t>
            </a:r>
            <a:r>
              <a:rPr lang="ko-KR" altLang="en-US" sz="1800" dirty="0" smtClean="0"/>
              <a:t>할 </a:t>
            </a:r>
            <a:r>
              <a:rPr lang="ko-KR" altLang="en-US" sz="1800" u="sng" dirty="0" smtClean="0">
                <a:solidFill>
                  <a:srgbClr val="FF0000"/>
                </a:solidFill>
              </a:rPr>
              <a:t>빈 자리 </a:t>
            </a:r>
            <a:r>
              <a:rPr lang="ko-KR" altLang="en-US" sz="1800" u="sng" dirty="0" smtClean="0">
                <a:solidFill>
                  <a:srgbClr val="0000CC"/>
                </a:solidFill>
              </a:rPr>
              <a:t>만들기</a:t>
            </a:r>
          </a:p>
          <a:p>
            <a:pPr lvl="3" eaLnBrk="1" hangingPunct="1">
              <a:lnSpc>
                <a:spcPct val="150000"/>
              </a:lnSpc>
              <a:buFontTx/>
              <a:buNone/>
            </a:pPr>
            <a:r>
              <a:rPr lang="ko-KR" altLang="en-US" dirty="0" smtClean="0"/>
              <a:t>☞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ko-KR" altLang="en-US" dirty="0" smtClean="0"/>
              <a:t>할 </a:t>
            </a:r>
            <a:r>
              <a:rPr lang="ko-KR" altLang="en-US" dirty="0" smtClean="0">
                <a:solidFill>
                  <a:srgbClr val="0000CC"/>
                </a:solidFill>
              </a:rPr>
              <a:t>자리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이후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원소</a:t>
            </a:r>
            <a:r>
              <a:rPr lang="ko-KR" altLang="en-US" dirty="0" smtClean="0"/>
              <a:t>들을 </a:t>
            </a:r>
            <a:r>
              <a:rPr lang="ko-KR" altLang="en-US" u="sng" dirty="0" smtClean="0">
                <a:solidFill>
                  <a:srgbClr val="FF0000"/>
                </a:solidFill>
              </a:rPr>
              <a:t>한</a:t>
            </a:r>
            <a:r>
              <a:rPr lang="ko-KR" altLang="en-US" u="sng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자리</a:t>
            </a:r>
            <a:r>
              <a:rPr lang="ko-KR" altLang="en-US" u="sng" dirty="0" smtClean="0"/>
              <a:t>씩 </a:t>
            </a:r>
            <a:r>
              <a:rPr lang="ko-KR" altLang="en-US" u="sng" dirty="0" smtClean="0">
                <a:solidFill>
                  <a:srgbClr val="0000CC"/>
                </a:solidFill>
              </a:rPr>
              <a:t>뒤로 자리 </a:t>
            </a:r>
            <a:r>
              <a:rPr lang="ko-KR" altLang="en-US" u="sng" dirty="0" smtClean="0">
                <a:solidFill>
                  <a:srgbClr val="FF0000"/>
                </a:solidFill>
              </a:rPr>
              <a:t>이동</a:t>
            </a:r>
            <a:r>
              <a:rPr lang="ko-KR" altLang="en-US" u="sng" dirty="0" smtClean="0"/>
              <a:t> </a:t>
            </a:r>
          </a:p>
          <a:p>
            <a:pPr lvl="2" eaLnBrk="1" hangingPunct="1">
              <a:lnSpc>
                <a:spcPct val="150000"/>
              </a:lnSpc>
              <a:buClr>
                <a:srgbClr val="0000CC"/>
              </a:buClr>
              <a:buFontTx/>
              <a:buAutoNum type="circleNumDbPlain"/>
            </a:pP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0000CC"/>
                </a:solidFill>
              </a:rPr>
              <a:t>준비</a:t>
            </a:r>
            <a:r>
              <a:rPr lang="ko-KR" altLang="en-US" sz="1800" dirty="0" smtClean="0"/>
              <a:t>한 </a:t>
            </a:r>
            <a:r>
              <a:rPr lang="ko-KR" altLang="en-US" sz="1800" dirty="0" smtClean="0">
                <a:solidFill>
                  <a:srgbClr val="C00000"/>
                </a:solidFill>
              </a:rPr>
              <a:t>빈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0000CC"/>
                </a:solidFill>
              </a:rPr>
              <a:t>자리</a:t>
            </a:r>
            <a:r>
              <a:rPr lang="ko-KR" altLang="en-US" sz="1800" dirty="0" smtClean="0"/>
              <a:t>에 </a:t>
            </a:r>
            <a:r>
              <a:rPr lang="ko-KR" altLang="en-US" sz="1800" u="sng" dirty="0" smtClean="0">
                <a:solidFill>
                  <a:srgbClr val="FF0000"/>
                </a:solidFill>
              </a:rPr>
              <a:t>원소</a:t>
            </a:r>
            <a:r>
              <a:rPr lang="ko-KR" altLang="en-US" sz="1800" u="sng" dirty="0" smtClean="0"/>
              <a:t> </a:t>
            </a:r>
            <a:r>
              <a:rPr lang="ko-KR" altLang="en-US" sz="1800" u="sng" dirty="0" smtClean="0">
                <a:solidFill>
                  <a:srgbClr val="0000CC"/>
                </a:solidFill>
              </a:rPr>
              <a:t>삽입하기</a:t>
            </a:r>
            <a:endParaRPr lang="en-US" altLang="ko-KR" sz="1800" u="sng" dirty="0" smtClean="0">
              <a:solidFill>
                <a:srgbClr val="0000CC"/>
              </a:solidFill>
            </a:endParaRPr>
          </a:p>
          <a:p>
            <a:pPr lvl="2" eaLnBrk="1" hangingPunct="1">
              <a:lnSpc>
                <a:spcPct val="150000"/>
              </a:lnSpc>
              <a:buFontTx/>
              <a:buAutoNum type="circleNumDbPlain"/>
            </a:pPr>
            <a:endParaRPr lang="en-US" altLang="ko-KR" u="sng" dirty="0"/>
          </a:p>
          <a:p>
            <a:pPr lvl="2" eaLnBrk="1" hangingPunct="1">
              <a:lnSpc>
                <a:spcPct val="150000"/>
              </a:lnSpc>
              <a:buFontTx/>
              <a:buAutoNum type="circleNumDbPlain"/>
            </a:pPr>
            <a:endParaRPr lang="ko-KR" altLang="en-US" sz="1800" u="sng" dirty="0" smtClean="0"/>
          </a:p>
          <a:p>
            <a:pPr lvl="1" eaLnBrk="1" hangingPunct="1">
              <a:lnSpc>
                <a:spcPct val="150000"/>
              </a:lnSpc>
            </a:pPr>
            <a:endParaRPr lang="ko-KR" altLang="en-US" dirty="0" smtClean="0"/>
          </a:p>
          <a:p>
            <a:pPr lvl="1" eaLnBrk="1" hangingPunct="1">
              <a:lnSpc>
                <a:spcPct val="150000"/>
              </a:lnSpc>
            </a:pPr>
            <a:endParaRPr lang="ko-KR" altLang="en-US" dirty="0" smtClean="0"/>
          </a:p>
          <a:p>
            <a:pPr lvl="2" eaLnBrk="1" hangingPunct="1">
              <a:lnSpc>
                <a:spcPct val="150000"/>
              </a:lnSpc>
            </a:pPr>
            <a:endParaRPr lang="ko-KR" altLang="en-US" sz="1800" dirty="0" smtClean="0"/>
          </a:p>
          <a:p>
            <a:pPr lvl="1" eaLnBrk="1" hangingPunct="1">
              <a:lnSpc>
                <a:spcPct val="150000"/>
              </a:lnSpc>
            </a:pPr>
            <a:endParaRPr lang="ko-KR" altLang="en-US" sz="3200" dirty="0" smtClean="0"/>
          </a:p>
          <a:p>
            <a:pPr lvl="1" eaLnBrk="1" hangingPunct="1">
              <a:lnSpc>
                <a:spcPct val="150000"/>
              </a:lnSpc>
            </a:pPr>
            <a:endParaRPr lang="ko-KR" altLang="en-US" dirty="0" smtClean="0"/>
          </a:p>
          <a:p>
            <a:pPr lvl="1" eaLnBrk="1" hangingPunct="1"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3"/>
            <a:ext cx="6879283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8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smtClean="0"/>
              <a:t>삽입</a:t>
            </a:r>
            <a:r>
              <a:rPr lang="ko-KR" altLang="en-US" dirty="0" smtClean="0">
                <a:solidFill>
                  <a:schemeClr val="tx1"/>
                </a:solidFill>
              </a:rPr>
              <a:t>할</a:t>
            </a:r>
            <a:r>
              <a:rPr lang="ko-KR" altLang="en-US" dirty="0" smtClean="0"/>
              <a:t> </a:t>
            </a:r>
            <a:r>
              <a:rPr lang="ko-KR" altLang="en-US" dirty="0"/>
              <a:t>자리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만들기 </a:t>
            </a:r>
            <a:r>
              <a:rPr lang="ko-KR" altLang="en-US" dirty="0">
                <a:solidFill>
                  <a:schemeClr val="tx1"/>
                </a:solidFill>
              </a:rPr>
              <a:t>위한</a:t>
            </a:r>
            <a:r>
              <a:rPr lang="ko-KR" altLang="en-US" dirty="0"/>
              <a:t> </a:t>
            </a:r>
            <a:r>
              <a:rPr lang="ko-KR" altLang="en-US" dirty="0" smtClean="0"/>
              <a:t>자리 이동 </a:t>
            </a:r>
            <a:r>
              <a:rPr lang="ko-KR" altLang="en-US" dirty="0">
                <a:solidFill>
                  <a:srgbClr val="FF0000"/>
                </a:solidFill>
              </a:rPr>
              <a:t>횟수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n+1</a:t>
            </a:r>
            <a:r>
              <a:rPr lang="en-US" altLang="ko-KR" sz="1800" dirty="0"/>
              <a:t>)</a:t>
            </a:r>
            <a:r>
              <a:rPr lang="ko-KR" altLang="en-US" sz="1800" dirty="0">
                <a:solidFill>
                  <a:srgbClr val="FF0000"/>
                </a:solidFill>
              </a:rPr>
              <a:t>개</a:t>
            </a:r>
            <a:r>
              <a:rPr lang="ko-KR" altLang="en-US" sz="1800" dirty="0"/>
              <a:t>의 </a:t>
            </a:r>
            <a:r>
              <a:rPr lang="ko-KR" altLang="en-US" sz="1800" dirty="0">
                <a:solidFill>
                  <a:srgbClr val="0000CC"/>
                </a:solidFill>
              </a:rPr>
              <a:t>원소</a:t>
            </a:r>
            <a:r>
              <a:rPr lang="ko-KR" altLang="en-US" sz="1800" dirty="0"/>
              <a:t>로 이루어진 </a:t>
            </a:r>
            <a:r>
              <a:rPr lang="ko-KR" altLang="en-US" sz="1800" dirty="0">
                <a:solidFill>
                  <a:srgbClr val="0000CC"/>
                </a:solidFill>
              </a:rPr>
              <a:t>선형 리스트</a:t>
            </a:r>
            <a:r>
              <a:rPr lang="ko-KR" altLang="en-US" sz="1800" dirty="0"/>
              <a:t>에서 </a:t>
            </a:r>
            <a:r>
              <a:rPr lang="en-US" altLang="ko-KR" sz="1800" dirty="0">
                <a:solidFill>
                  <a:srgbClr val="FF0000"/>
                </a:solidFill>
              </a:rPr>
              <a:t>k</a:t>
            </a:r>
            <a:r>
              <a:rPr lang="ko-KR" altLang="en-US" sz="1800" dirty="0">
                <a:solidFill>
                  <a:srgbClr val="FF0000"/>
                </a:solidFill>
              </a:rPr>
              <a:t>번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자리</a:t>
            </a:r>
            <a:r>
              <a:rPr lang="ko-KR" altLang="en-US" sz="1800" dirty="0"/>
              <a:t>에 </a:t>
            </a:r>
            <a:r>
              <a:rPr lang="ko-KR" altLang="en-US" sz="1800" dirty="0">
                <a:solidFill>
                  <a:srgbClr val="FF0000"/>
                </a:solidFill>
              </a:rPr>
              <a:t>원소</a:t>
            </a:r>
            <a:r>
              <a:rPr lang="ko-KR" altLang="en-US" sz="1800" dirty="0"/>
              <a:t>를 </a:t>
            </a:r>
            <a:r>
              <a:rPr lang="ko-KR" altLang="en-US" sz="1800" dirty="0">
                <a:solidFill>
                  <a:srgbClr val="0000CC"/>
                </a:solidFill>
              </a:rPr>
              <a:t>삽입</a:t>
            </a:r>
            <a:r>
              <a:rPr lang="ko-KR" altLang="en-US" sz="1800" dirty="0"/>
              <a:t>하는 </a:t>
            </a:r>
            <a:r>
              <a:rPr lang="ko-KR" altLang="en-US" sz="1800" dirty="0">
                <a:solidFill>
                  <a:srgbClr val="0000CC"/>
                </a:solidFill>
              </a:rPr>
              <a:t>경우</a:t>
            </a:r>
            <a:r>
              <a:rPr lang="ko-KR" altLang="en-US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: k</a:t>
            </a:r>
            <a:r>
              <a:rPr lang="ko-KR" altLang="en-US" sz="1800" dirty="0">
                <a:solidFill>
                  <a:srgbClr val="FF0000"/>
                </a:solidFill>
              </a:rPr>
              <a:t>번</a:t>
            </a:r>
            <a:r>
              <a:rPr lang="ko-KR" altLang="en-US" sz="1800" dirty="0"/>
              <a:t> 원소부터 </a:t>
            </a:r>
            <a:r>
              <a:rPr lang="ko-KR" altLang="en-US" sz="1800" dirty="0">
                <a:solidFill>
                  <a:srgbClr val="0000CC"/>
                </a:solidFill>
              </a:rPr>
              <a:t>마지막 </a:t>
            </a:r>
            <a:r>
              <a:rPr lang="ko-KR" altLang="en-US" sz="1800" dirty="0" smtClean="0">
                <a:solidFill>
                  <a:srgbClr val="0000CC"/>
                </a:solidFill>
              </a:rPr>
              <a:t>인덱스</a:t>
            </a:r>
            <a:r>
              <a:rPr lang="en-US" altLang="ko-KR" sz="1800" dirty="0" smtClean="0">
                <a:solidFill>
                  <a:srgbClr val="0000CC"/>
                </a:solidFill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n</a:t>
            </a:r>
            <a:r>
              <a:rPr lang="ko-KR" altLang="en-US" sz="1800" dirty="0">
                <a:solidFill>
                  <a:srgbClr val="FF0000"/>
                </a:solidFill>
              </a:rPr>
              <a:t>번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원소</a:t>
            </a:r>
            <a:r>
              <a:rPr lang="ko-KR" altLang="en-US" sz="1800" dirty="0"/>
              <a:t>까지 </a:t>
            </a: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n-k+1</a:t>
            </a:r>
            <a:r>
              <a:rPr lang="en-US" altLang="ko-KR" sz="1800" dirty="0"/>
              <a:t>)</a:t>
            </a:r>
            <a:r>
              <a:rPr lang="ko-KR" altLang="en-US" sz="1800" dirty="0">
                <a:solidFill>
                  <a:srgbClr val="FF0000"/>
                </a:solidFill>
              </a:rPr>
              <a:t>개</a:t>
            </a:r>
            <a:r>
              <a:rPr lang="ko-KR" altLang="en-US" sz="1800" dirty="0"/>
              <a:t>의 </a:t>
            </a:r>
            <a:r>
              <a:rPr lang="ko-KR" altLang="en-US" sz="1800" dirty="0">
                <a:solidFill>
                  <a:srgbClr val="0000CC"/>
                </a:solidFill>
              </a:rPr>
              <a:t>원소</a:t>
            </a:r>
            <a:r>
              <a:rPr lang="ko-KR" altLang="en-US" sz="1800" dirty="0"/>
              <a:t>를 </a:t>
            </a:r>
            <a:r>
              <a:rPr lang="ko-KR" altLang="en-US" sz="1800" dirty="0">
                <a:solidFill>
                  <a:srgbClr val="FF0000"/>
                </a:solidFill>
              </a:rPr>
              <a:t>이동</a:t>
            </a:r>
          </a:p>
          <a:p>
            <a:pPr lvl="3" eaLnBrk="1" hangingPunct="1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0000CC"/>
                </a:solidFill>
              </a:rPr>
              <a:t>이동횟수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n(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en-US" altLang="ko-KR" sz="1400" b="1" dirty="0" smtClean="0"/>
              <a:t>)-k(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/>
              <a:t>)+1 </a:t>
            </a:r>
            <a:r>
              <a:rPr lang="en-US" altLang="ko-KR" sz="1400" b="1" dirty="0"/>
              <a:t>=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마지막</a:t>
            </a:r>
            <a:r>
              <a:rPr lang="ko-KR" altLang="en-US" sz="1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원소의 인덱스 </a:t>
            </a:r>
            <a:r>
              <a:rPr lang="en-US" altLang="ko-KR" sz="1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삽입</a:t>
            </a:r>
            <a:r>
              <a:rPr lang="ko-KR" altLang="en-US" sz="1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할 자리의 인덱스 </a:t>
            </a:r>
            <a:r>
              <a:rPr lang="en-US" altLang="ko-KR" sz="1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ko-KR" sz="14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= </a:t>
            </a:r>
            <a:r>
              <a:rPr lang="en-US" altLang="ko-KR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endParaRPr lang="en-US" altLang="ko-KR" sz="1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lnSpc>
                <a:spcPct val="150000"/>
              </a:lnSpc>
              <a:defRPr/>
            </a:pPr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7229475" cy="3057525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6543648" y="2996952"/>
            <a:ext cx="144016" cy="1440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flipV="1">
            <a:off x="3563888" y="4797152"/>
            <a:ext cx="144016" cy="1440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563888" y="2618624"/>
            <a:ext cx="2979760" cy="628663"/>
            <a:chOff x="3563888" y="2618624"/>
            <a:chExt cx="2979760" cy="628663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4545119" y="2619776"/>
              <a:ext cx="1998529" cy="627511"/>
            </a:xfrm>
            <a:prstGeom prst="straightConnector1">
              <a:avLst/>
            </a:prstGeom>
            <a:ln>
              <a:solidFill>
                <a:srgbClr val="0000CC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563888" y="2618624"/>
              <a:ext cx="172819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718230" y="2610656"/>
            <a:ext cx="3554345" cy="1538424"/>
            <a:chOff x="3718230" y="2610656"/>
            <a:chExt cx="3554345" cy="1538424"/>
          </a:xfrm>
        </p:grpSpPr>
        <p:cxnSp>
          <p:nvCxnSpPr>
            <p:cNvPr id="9" name="직선 화살표 연결선 8"/>
            <p:cNvCxnSpPr/>
            <p:nvPr/>
          </p:nvCxnSpPr>
          <p:spPr>
            <a:xfrm flipH="1">
              <a:off x="3718230" y="2641279"/>
              <a:ext cx="2475610" cy="1507801"/>
            </a:xfrm>
            <a:prstGeom prst="straightConnector1">
              <a:avLst/>
            </a:prstGeom>
            <a:ln>
              <a:solidFill>
                <a:srgbClr val="0000CC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544383" y="2610656"/>
              <a:ext cx="172819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/>
          <p:cNvCxnSpPr/>
          <p:nvPr/>
        </p:nvCxnSpPr>
        <p:spPr>
          <a:xfrm>
            <a:off x="5773030" y="1772816"/>
            <a:ext cx="2327362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ko-KR" altLang="en-US" dirty="0"/>
              <a:t>선형 리스트</a:t>
            </a:r>
            <a:r>
              <a:rPr lang="ko-KR" altLang="en-US" dirty="0">
                <a:solidFill>
                  <a:schemeClr val="tx1"/>
                </a:solidFill>
              </a:rPr>
              <a:t>에서</a:t>
            </a:r>
            <a:r>
              <a:rPr lang="ko-KR" altLang="en-US" dirty="0"/>
              <a:t> 원소 </a:t>
            </a:r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</a:p>
          <a:p>
            <a:pPr marL="838200" lvl="1" indent="-381000" eaLnBrk="1" hangingPunct="1">
              <a:lnSpc>
                <a:spcPct val="150000"/>
              </a:lnSpc>
              <a:defRPr/>
            </a:pPr>
            <a:r>
              <a:rPr lang="ko-KR" altLang="en-US" sz="1900" dirty="0" smtClean="0"/>
              <a:t>선형리스트 </a:t>
            </a:r>
            <a:r>
              <a:rPr lang="ko-KR" altLang="en-US" sz="1900" dirty="0"/>
              <a:t>중간</a:t>
            </a:r>
            <a:r>
              <a:rPr lang="ko-KR" altLang="en-US" sz="1900" dirty="0">
                <a:solidFill>
                  <a:schemeClr val="tx1"/>
                </a:solidFill>
              </a:rPr>
              <a:t>에서</a:t>
            </a:r>
            <a:r>
              <a:rPr lang="ko-KR" altLang="en-US" sz="1900" dirty="0"/>
              <a:t> 원소</a:t>
            </a:r>
            <a:r>
              <a:rPr lang="ko-KR" altLang="en-US" sz="1900" dirty="0">
                <a:solidFill>
                  <a:schemeClr val="tx1"/>
                </a:solidFill>
              </a:rPr>
              <a:t>가</a:t>
            </a:r>
            <a:r>
              <a:rPr lang="ko-KR" altLang="en-US" sz="1900" dirty="0"/>
              <a:t> </a:t>
            </a:r>
            <a:r>
              <a:rPr lang="ko-KR" altLang="en-US" sz="1900" dirty="0">
                <a:solidFill>
                  <a:srgbClr val="FF0000"/>
                </a:solidFill>
              </a:rPr>
              <a:t>삭제</a:t>
            </a:r>
            <a:r>
              <a:rPr lang="ko-KR" altLang="en-US" sz="1900" dirty="0">
                <a:solidFill>
                  <a:schemeClr val="tx1"/>
                </a:solidFill>
              </a:rPr>
              <a:t>되면</a:t>
            </a:r>
            <a:r>
              <a:rPr lang="en-US" altLang="ko-KR" sz="1900" dirty="0"/>
              <a:t>, </a:t>
            </a:r>
            <a:r>
              <a:rPr lang="ko-KR" altLang="en-US" sz="1900" u="sng" dirty="0"/>
              <a:t>그 </a:t>
            </a:r>
            <a:r>
              <a:rPr lang="ko-KR" altLang="en-US" sz="1900" u="sng" dirty="0">
                <a:solidFill>
                  <a:srgbClr val="FF0000"/>
                </a:solidFill>
              </a:rPr>
              <a:t>이후</a:t>
            </a:r>
            <a:r>
              <a:rPr lang="ko-KR" altLang="en-US" sz="1900" u="sng" dirty="0">
                <a:solidFill>
                  <a:schemeClr val="tx1"/>
                </a:solidFill>
              </a:rPr>
              <a:t>의</a:t>
            </a:r>
            <a:r>
              <a:rPr lang="ko-KR" altLang="en-US" sz="1900" u="sng" dirty="0"/>
              <a:t> </a:t>
            </a:r>
            <a:r>
              <a:rPr lang="ko-KR" altLang="en-US" sz="1900" u="sng" dirty="0" smtClean="0"/>
              <a:t>원소</a:t>
            </a:r>
            <a:r>
              <a:rPr lang="ko-KR" altLang="en-US" sz="1900" u="sng" dirty="0" smtClean="0">
                <a:solidFill>
                  <a:schemeClr val="tx1"/>
                </a:solidFill>
              </a:rPr>
              <a:t>들은 </a:t>
            </a:r>
            <a:r>
              <a:rPr lang="ko-KR" altLang="en-US" sz="1900" u="sng" dirty="0" smtClean="0">
                <a:solidFill>
                  <a:srgbClr val="FF0000"/>
                </a:solidFill>
              </a:rPr>
              <a:t>한 자리씩 </a:t>
            </a:r>
            <a:r>
              <a:rPr lang="ko-KR" altLang="en-US" sz="1900" u="sng" dirty="0"/>
              <a:t>자리</a:t>
            </a:r>
            <a:r>
              <a:rPr lang="ko-KR" altLang="en-US" sz="1900" u="sng" dirty="0">
                <a:solidFill>
                  <a:schemeClr val="tx1"/>
                </a:solidFill>
              </a:rPr>
              <a:t>를</a:t>
            </a:r>
            <a:r>
              <a:rPr lang="ko-KR" altLang="en-US" sz="1900" u="sng" dirty="0"/>
              <a:t> 앞</a:t>
            </a:r>
            <a:r>
              <a:rPr lang="ko-KR" altLang="en-US" sz="1900" u="sng" dirty="0">
                <a:solidFill>
                  <a:schemeClr val="tx1"/>
                </a:solidFill>
              </a:rPr>
              <a:t>으로</a:t>
            </a:r>
            <a:r>
              <a:rPr lang="ko-KR" altLang="en-US" sz="1900" dirty="0"/>
              <a:t> </a:t>
            </a:r>
            <a:r>
              <a:rPr lang="ko-KR" altLang="en-US" sz="1900" spc="-100" dirty="0"/>
              <a:t>이동</a:t>
            </a:r>
            <a:r>
              <a:rPr lang="ko-KR" altLang="en-US" sz="1900" spc="-100" dirty="0">
                <a:solidFill>
                  <a:schemeClr val="tx1"/>
                </a:solidFill>
              </a:rPr>
              <a:t>하여</a:t>
            </a:r>
            <a:r>
              <a:rPr lang="ko-KR" altLang="en-US" sz="1900" spc="-100" dirty="0"/>
              <a:t> </a:t>
            </a:r>
            <a:r>
              <a:rPr lang="ko-KR" altLang="en-US" sz="1900" spc="-100" dirty="0">
                <a:solidFill>
                  <a:srgbClr val="FF0000"/>
                </a:solidFill>
              </a:rPr>
              <a:t>물리적</a:t>
            </a:r>
            <a:r>
              <a:rPr lang="ko-KR" altLang="en-US" sz="1900" spc="-100" dirty="0"/>
              <a:t> 순서</a:t>
            </a:r>
            <a:r>
              <a:rPr lang="ko-KR" altLang="en-US" sz="1900" spc="-100" dirty="0">
                <a:solidFill>
                  <a:schemeClr val="tx1"/>
                </a:solidFill>
              </a:rPr>
              <a:t>를</a:t>
            </a:r>
            <a:r>
              <a:rPr lang="ko-KR" altLang="en-US" sz="1900" spc="-100" dirty="0"/>
              <a:t> </a:t>
            </a:r>
            <a:r>
              <a:rPr lang="ko-KR" altLang="en-US" sz="1900" spc="-100" dirty="0">
                <a:solidFill>
                  <a:srgbClr val="FF0000"/>
                </a:solidFill>
              </a:rPr>
              <a:t>논리적</a:t>
            </a:r>
            <a:r>
              <a:rPr lang="ko-KR" altLang="en-US" sz="1900" spc="-100" dirty="0"/>
              <a:t> </a:t>
            </a:r>
            <a:r>
              <a:rPr lang="ko-KR" altLang="en-US" sz="1900" spc="-100" dirty="0" smtClean="0"/>
              <a:t>순서</a:t>
            </a:r>
            <a:r>
              <a:rPr lang="ko-KR" altLang="en-US" sz="1900" spc="-100" dirty="0" smtClean="0">
                <a:solidFill>
                  <a:schemeClr val="tx1"/>
                </a:solidFill>
              </a:rPr>
              <a:t>와</a:t>
            </a:r>
            <a:r>
              <a:rPr lang="ko-KR" altLang="en-US" sz="1900" spc="-100" dirty="0" smtClean="0"/>
              <a:t>  </a:t>
            </a:r>
            <a:r>
              <a:rPr lang="ko-KR" altLang="en-US" sz="1900" spc="-100" dirty="0" smtClean="0">
                <a:solidFill>
                  <a:srgbClr val="FF0000"/>
                </a:solidFill>
              </a:rPr>
              <a:t>일치</a:t>
            </a:r>
            <a:r>
              <a:rPr lang="ko-KR" altLang="en-US" sz="1900" spc="-100" dirty="0" smtClean="0">
                <a:solidFill>
                  <a:schemeClr val="tx1"/>
                </a:solidFill>
              </a:rPr>
              <a:t>시킴</a:t>
            </a:r>
            <a:endParaRPr lang="en-US" altLang="ko-KR" sz="1900" spc="-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7560840" cy="302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7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원소 삭제 방법</a:t>
            </a:r>
          </a:p>
          <a:p>
            <a:pPr lvl="2" eaLnBrk="1" hangingPunct="1">
              <a:buFontTx/>
              <a:buAutoNum type="circleNumDbPlain"/>
            </a:pP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FF0000"/>
                </a:solidFill>
              </a:rPr>
              <a:t>원소</a:t>
            </a:r>
            <a:r>
              <a:rPr lang="ko-KR" altLang="en-US" sz="1800" dirty="0" smtClean="0"/>
              <a:t> </a:t>
            </a:r>
            <a:r>
              <a:rPr lang="ko-KR" altLang="en-US" sz="1800" u="sng" dirty="0" smtClean="0"/>
              <a:t>삭제하기 </a:t>
            </a:r>
          </a:p>
          <a:p>
            <a:pPr lvl="2" eaLnBrk="1" hangingPunct="1">
              <a:lnSpc>
                <a:spcPct val="150000"/>
              </a:lnSpc>
              <a:buFontTx/>
              <a:buAutoNum type="circleNumDbPlain"/>
            </a:pPr>
            <a:r>
              <a:rPr lang="ko-KR" altLang="en-US" sz="1800" dirty="0" smtClean="0"/>
              <a:t> 삭제한 </a:t>
            </a:r>
            <a:r>
              <a:rPr lang="ko-KR" altLang="en-US" sz="1800" u="sng" dirty="0" smtClean="0">
                <a:solidFill>
                  <a:srgbClr val="FF0000"/>
                </a:solidFill>
              </a:rPr>
              <a:t>빈 자리 </a:t>
            </a:r>
            <a:r>
              <a:rPr lang="ko-KR" altLang="en-US" sz="1800" u="sng" dirty="0" smtClean="0"/>
              <a:t>채우기</a:t>
            </a:r>
          </a:p>
          <a:p>
            <a:pPr lvl="3" eaLnBrk="1" hangingPunct="1">
              <a:lnSpc>
                <a:spcPct val="60000"/>
              </a:lnSpc>
              <a:buFontTx/>
              <a:buNone/>
            </a:pPr>
            <a:r>
              <a:rPr lang="ko-KR" altLang="en-US" dirty="0" smtClean="0"/>
              <a:t>☞ </a:t>
            </a:r>
            <a:r>
              <a:rPr lang="ko-KR" altLang="en-US" dirty="0" smtClean="0">
                <a:solidFill>
                  <a:srgbClr val="0000CC"/>
                </a:solidFill>
              </a:rPr>
              <a:t>삭제</a:t>
            </a:r>
            <a:r>
              <a:rPr lang="ko-KR" altLang="en-US" dirty="0" smtClean="0"/>
              <a:t>한 자리 </a:t>
            </a:r>
            <a:r>
              <a:rPr lang="ko-KR" altLang="en-US" dirty="0" smtClean="0">
                <a:solidFill>
                  <a:srgbClr val="0000CC"/>
                </a:solidFill>
              </a:rPr>
              <a:t>이후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원소</a:t>
            </a:r>
            <a:r>
              <a:rPr lang="ko-KR" altLang="en-US" dirty="0" smtClean="0"/>
              <a:t>들을 </a:t>
            </a:r>
            <a:r>
              <a:rPr lang="ko-KR" altLang="en-US" u="sng" dirty="0" smtClean="0">
                <a:solidFill>
                  <a:srgbClr val="FF0000"/>
                </a:solidFill>
              </a:rPr>
              <a:t>한자리씩</a:t>
            </a:r>
            <a:r>
              <a:rPr lang="ko-KR" altLang="en-US" u="sng" dirty="0" smtClean="0"/>
              <a:t> 앞으로 </a:t>
            </a:r>
            <a:r>
              <a:rPr lang="ko-KR" altLang="en-US" u="sng" dirty="0" smtClean="0">
                <a:solidFill>
                  <a:srgbClr val="0000CC"/>
                </a:solidFill>
              </a:rPr>
              <a:t>자리 이동 </a:t>
            </a:r>
          </a:p>
          <a:p>
            <a:pPr lvl="1" eaLnBrk="1" hangingPunct="1"/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97867"/>
            <a:ext cx="6983761" cy="404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3347864" y="4401680"/>
            <a:ext cx="144016" cy="216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삭제 후</a:t>
            </a:r>
            <a:r>
              <a:rPr lang="en-US" altLang="ko-KR" dirty="0"/>
              <a:t>, </a:t>
            </a:r>
            <a:r>
              <a:rPr lang="ko-KR" altLang="en-US" dirty="0"/>
              <a:t>빈 자리를 채우기 위한 자리이동 횟수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n+1</a:t>
            </a:r>
            <a:r>
              <a:rPr lang="en-US" altLang="ko-KR" sz="1800" dirty="0"/>
              <a:t>)</a:t>
            </a:r>
            <a:r>
              <a:rPr lang="ko-KR" altLang="en-US" sz="1800" dirty="0">
                <a:solidFill>
                  <a:srgbClr val="0000CC"/>
                </a:solidFill>
              </a:rPr>
              <a:t>개</a:t>
            </a:r>
            <a:r>
              <a:rPr lang="ko-KR" altLang="en-US" sz="1800" dirty="0"/>
              <a:t>의 </a:t>
            </a:r>
            <a:r>
              <a:rPr lang="ko-KR" altLang="en-US" sz="1800" dirty="0">
                <a:solidFill>
                  <a:srgbClr val="0000CC"/>
                </a:solidFill>
              </a:rPr>
              <a:t>원소</a:t>
            </a:r>
            <a:r>
              <a:rPr lang="ko-KR" altLang="en-US" sz="1800" dirty="0"/>
              <a:t>로 이루어진 </a:t>
            </a:r>
            <a:r>
              <a:rPr lang="ko-KR" altLang="en-US" sz="1800" dirty="0">
                <a:solidFill>
                  <a:srgbClr val="0000CC"/>
                </a:solidFill>
              </a:rPr>
              <a:t>선형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리스트</a:t>
            </a:r>
            <a:r>
              <a:rPr lang="ko-KR" altLang="en-US" sz="1800" dirty="0"/>
              <a:t>에서 </a:t>
            </a:r>
            <a:r>
              <a:rPr lang="en-US" altLang="ko-KR" sz="1800" dirty="0">
                <a:solidFill>
                  <a:srgbClr val="FF0000"/>
                </a:solidFill>
              </a:rPr>
              <a:t>k</a:t>
            </a:r>
            <a:r>
              <a:rPr lang="ko-KR" altLang="en-US" sz="1800" dirty="0">
                <a:solidFill>
                  <a:srgbClr val="FF0000"/>
                </a:solidFill>
              </a:rPr>
              <a:t>번</a:t>
            </a:r>
            <a:r>
              <a:rPr lang="ko-KR" altLang="en-US" sz="1800" dirty="0"/>
              <a:t> 자리의 원소를 </a:t>
            </a:r>
            <a:r>
              <a:rPr lang="ko-KR" altLang="en-US" sz="1800" dirty="0" smtClean="0">
                <a:solidFill>
                  <a:srgbClr val="FF0000"/>
                </a:solidFill>
              </a:rPr>
              <a:t>삭제</a:t>
            </a:r>
            <a:r>
              <a:rPr lang="ko-KR" altLang="en-US" sz="1800" dirty="0" smtClean="0"/>
              <a:t>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>
                <a:solidFill>
                  <a:srgbClr val="0000CC"/>
                </a:solidFill>
              </a:rPr>
              <a:t>경우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(</a:t>
            </a:r>
            <a:r>
              <a:rPr lang="en-US" altLang="ko-KR" sz="1800" dirty="0">
                <a:solidFill>
                  <a:srgbClr val="FF0000"/>
                </a:solidFill>
              </a:rPr>
              <a:t>k+1</a:t>
            </a:r>
            <a:r>
              <a:rPr lang="en-US" altLang="ko-KR" sz="1800" dirty="0"/>
              <a:t>)</a:t>
            </a:r>
            <a:r>
              <a:rPr lang="ko-KR" altLang="en-US" sz="1800" dirty="0"/>
              <a:t>번 </a:t>
            </a:r>
            <a:r>
              <a:rPr lang="ko-KR" altLang="en-US" sz="1800" dirty="0">
                <a:solidFill>
                  <a:srgbClr val="0000CC"/>
                </a:solidFill>
              </a:rPr>
              <a:t>원소</a:t>
            </a:r>
            <a:r>
              <a:rPr lang="ko-KR" altLang="en-US" sz="1800" dirty="0"/>
              <a:t>부터 </a:t>
            </a:r>
            <a:r>
              <a:rPr lang="ko-KR" altLang="en-US" sz="1800" dirty="0">
                <a:solidFill>
                  <a:srgbClr val="0000CC"/>
                </a:solidFill>
              </a:rPr>
              <a:t>마지막</a:t>
            </a:r>
            <a:r>
              <a:rPr lang="ko-KR" altLang="en-US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n</a:t>
            </a:r>
            <a:r>
              <a:rPr lang="ko-KR" altLang="en-US" sz="1800" dirty="0">
                <a:solidFill>
                  <a:srgbClr val="FF0000"/>
                </a:solidFill>
              </a:rPr>
              <a:t>번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원소</a:t>
            </a:r>
            <a:r>
              <a:rPr lang="ko-KR" altLang="en-US" sz="1800" dirty="0"/>
              <a:t>까지 </a:t>
            </a: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FF0000"/>
                </a:solidFill>
              </a:rPr>
              <a:t>n-(k+1)+1</a:t>
            </a:r>
            <a:r>
              <a:rPr lang="en-US" altLang="ko-KR" sz="1800" dirty="0"/>
              <a:t>)</a:t>
            </a:r>
            <a:r>
              <a:rPr lang="ko-KR" altLang="en-US" sz="1800" dirty="0">
                <a:solidFill>
                  <a:srgbClr val="0000CC"/>
                </a:solidFill>
              </a:rPr>
              <a:t>개</a:t>
            </a:r>
            <a:r>
              <a:rPr lang="ko-KR" altLang="en-US" sz="1800" dirty="0"/>
              <a:t>의 </a:t>
            </a:r>
            <a:r>
              <a:rPr lang="ko-KR" altLang="en-US" sz="1800" dirty="0">
                <a:solidFill>
                  <a:srgbClr val="0000CC"/>
                </a:solidFill>
              </a:rPr>
              <a:t>원소</a:t>
            </a:r>
            <a:r>
              <a:rPr lang="ko-KR" altLang="en-US" sz="1800" dirty="0"/>
              <a:t>를 </a:t>
            </a:r>
            <a:r>
              <a:rPr lang="ko-KR" altLang="en-US" sz="1800" dirty="0">
                <a:solidFill>
                  <a:srgbClr val="0000CC"/>
                </a:solidFill>
              </a:rPr>
              <a:t>이동</a:t>
            </a:r>
          </a:p>
          <a:p>
            <a:pPr lvl="3" eaLnBrk="1" hangingPunct="1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0000CC"/>
                </a:solidFill>
              </a:rPr>
              <a:t>이동횟수</a:t>
            </a:r>
            <a:r>
              <a:rPr lang="ko-KR" altLang="en-US" b="1" dirty="0"/>
              <a:t>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FF0000"/>
                </a:solidFill>
              </a:rPr>
              <a:t>n-(k+1)+1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0000CC"/>
                </a:solidFill>
              </a:rPr>
              <a:t>n-k</a:t>
            </a:r>
            <a:r>
              <a:rPr lang="en-US" altLang="ko-KR" b="1" dirty="0"/>
              <a:t> = </a:t>
            </a:r>
            <a:r>
              <a:rPr lang="ko-KR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마지막 원소의 인덱스</a:t>
            </a:r>
            <a:r>
              <a:rPr lang="en-US" altLang="ko-KR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ko-KR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삭제한 자리의 </a:t>
            </a:r>
            <a:r>
              <a:rPr lang="ko-KR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인덱스</a:t>
            </a:r>
            <a:endParaRPr lang="en-US" altLang="ko-KR" b="1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895350" lvl="3" indent="0" eaLnBrk="1" hangingPunct="1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</a:t>
            </a:r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altLang="ko-KR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-(</a:t>
            </a:r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ko-KR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ko-KR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)+</a:t>
            </a:r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altLang="ko-KR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ko-KR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altLang="ko-KR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,  </a:t>
            </a:r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 </a:t>
            </a:r>
            <a:r>
              <a:rPr lang="en-US" altLang="ko-KR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 </a:t>
            </a:r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en-US" altLang="ko-KR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ko-KR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endParaRPr lang="ko-KR" altLang="en-US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336704" cy="309867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3434738" y="4031320"/>
            <a:ext cx="144016" cy="1440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flipV="1">
            <a:off x="3563888" y="4797152"/>
            <a:ext cx="144016" cy="1440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635896" y="2636912"/>
            <a:ext cx="4680520" cy="1705095"/>
            <a:chOff x="2592055" y="2610656"/>
            <a:chExt cx="4680520" cy="1705095"/>
          </a:xfrm>
        </p:grpSpPr>
        <p:cxnSp>
          <p:nvCxnSpPr>
            <p:cNvPr id="8" name="직선 화살표 연결선 7"/>
            <p:cNvCxnSpPr/>
            <p:nvPr/>
          </p:nvCxnSpPr>
          <p:spPr>
            <a:xfrm flipH="1">
              <a:off x="2592055" y="2641279"/>
              <a:ext cx="3601785" cy="1674472"/>
            </a:xfrm>
            <a:prstGeom prst="straightConnector1">
              <a:avLst/>
            </a:prstGeom>
            <a:ln>
              <a:solidFill>
                <a:srgbClr val="0000CC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5544383" y="2610656"/>
              <a:ext cx="172819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아래쪽 화살표 10"/>
          <p:cNvSpPr/>
          <p:nvPr/>
        </p:nvSpPr>
        <p:spPr>
          <a:xfrm flipV="1">
            <a:off x="6820330" y="3887304"/>
            <a:ext cx="144016" cy="1440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72560" y="2618874"/>
            <a:ext cx="2419778" cy="635062"/>
            <a:chOff x="3563888" y="2618624"/>
            <a:chExt cx="2419778" cy="635062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4545119" y="2619776"/>
              <a:ext cx="1438547" cy="633910"/>
            </a:xfrm>
            <a:prstGeom prst="straightConnector1">
              <a:avLst/>
            </a:prstGeom>
            <a:ln>
              <a:solidFill>
                <a:srgbClr val="0000CC"/>
              </a:solidFill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3563888" y="2618624"/>
              <a:ext cx="172819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/>
          <p:cNvCxnSpPr/>
          <p:nvPr/>
        </p:nvCxnSpPr>
        <p:spPr>
          <a:xfrm>
            <a:off x="5724128" y="1772816"/>
            <a:ext cx="2448272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41" y="6299673"/>
            <a:ext cx="6418287" cy="371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1562040" y="6095880"/>
              <a:ext cx="483120" cy="279720"/>
            </p14:xfrm>
          </p:contentPart>
        </mc:Choice>
        <mc:Fallback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2680" y="6086520"/>
                <a:ext cx="501840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38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선형 리스트의 구현</a:t>
            </a:r>
          </a:p>
          <a:p>
            <a:pPr lvl="1" eaLnBrk="1" hangingPunct="1"/>
            <a:r>
              <a:rPr lang="ko-KR" altLang="en-US" dirty="0" smtClean="0"/>
              <a:t>순차 구조의 배열을 사용</a:t>
            </a:r>
          </a:p>
          <a:p>
            <a:pPr lvl="2" eaLnBrk="1" hangingPunct="1"/>
            <a:r>
              <a:rPr lang="ko-KR" altLang="en-US" sz="1800" dirty="0" smtClean="0">
                <a:solidFill>
                  <a:srgbClr val="FF0000"/>
                </a:solidFill>
              </a:rPr>
              <a:t>배열</a:t>
            </a:r>
            <a:r>
              <a:rPr lang="ko-KR" altLang="en-US" sz="1800" dirty="0" smtClean="0"/>
              <a:t>  </a:t>
            </a:r>
            <a:r>
              <a:rPr lang="en-US" altLang="ko-KR" sz="1800" dirty="0" smtClean="0"/>
              <a:t>: &lt;</a:t>
            </a:r>
            <a:r>
              <a:rPr lang="ko-KR" altLang="en-US" sz="1800" dirty="0" smtClean="0">
                <a:solidFill>
                  <a:srgbClr val="FF0000"/>
                </a:solidFill>
              </a:rPr>
              <a:t>인덱스</a:t>
            </a:r>
            <a:r>
              <a:rPr lang="en-US" altLang="ko-KR" sz="1800" dirty="0" smtClean="0">
                <a:solidFill>
                  <a:srgbClr val="FF0000"/>
                </a:solidFill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</a:rPr>
              <a:t>원소</a:t>
            </a:r>
            <a:r>
              <a:rPr lang="en-US" altLang="ko-KR" sz="1800" dirty="0" smtClean="0"/>
              <a:t>&gt;</a:t>
            </a:r>
            <a:r>
              <a:rPr lang="ko-KR" altLang="en-US" sz="1800" dirty="0" smtClean="0"/>
              <a:t>의 </a:t>
            </a:r>
            <a:r>
              <a:rPr lang="ko-KR" altLang="en-US" sz="1800" dirty="0" smtClean="0">
                <a:solidFill>
                  <a:srgbClr val="0000CC"/>
                </a:solidFill>
              </a:rPr>
              <a:t>순서쌍</a:t>
            </a:r>
            <a:r>
              <a:rPr lang="ko-KR" altLang="en-US" sz="1800" dirty="0" smtClean="0"/>
              <a:t>의 </a:t>
            </a:r>
            <a:r>
              <a:rPr lang="ko-KR" altLang="en-US" sz="1800" dirty="0" smtClean="0">
                <a:solidFill>
                  <a:srgbClr val="0000CC"/>
                </a:solidFill>
              </a:rPr>
              <a:t>집합</a:t>
            </a:r>
          </a:p>
          <a:p>
            <a:pPr lvl="2" eaLnBrk="1" hangingPunct="1"/>
            <a:r>
              <a:rPr lang="ko-KR" altLang="en-US" sz="1800" dirty="0" smtClean="0">
                <a:solidFill>
                  <a:srgbClr val="0000CC"/>
                </a:solidFill>
              </a:rPr>
              <a:t>배열의 인덱스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배열 원소의 </a:t>
            </a:r>
            <a:r>
              <a:rPr lang="ko-KR" altLang="en-US" sz="1800" dirty="0" smtClean="0">
                <a:solidFill>
                  <a:srgbClr val="0000CC"/>
                </a:solidFill>
              </a:rPr>
              <a:t>순서 표현</a:t>
            </a:r>
          </a:p>
          <a:p>
            <a:endParaRPr lang="ko-KR" altLang="en-US" dirty="0" smtClean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리스트의 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2553365"/>
            <a:ext cx="8280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FF"/>
                </a:solidFill>
                <a:latin typeface="+mn-ea"/>
                <a:ea typeface="+mn-ea"/>
              </a:rPr>
              <a:t>1) </a:t>
            </a:r>
            <a:r>
              <a:rPr lang="ko-KR" altLang="en-US" b="1" kern="0" dirty="0">
                <a:solidFill>
                  <a:srgbClr val="0000FF"/>
                </a:solidFill>
                <a:latin typeface="+mn-ea"/>
                <a:ea typeface="+mn-ea"/>
              </a:rPr>
              <a:t>배열</a:t>
            </a:r>
            <a:r>
              <a:rPr lang="en-US" altLang="ko-KR" b="1" kern="0" dirty="0">
                <a:solidFill>
                  <a:srgbClr val="0000FF"/>
                </a:solidFill>
                <a:latin typeface="+mn-ea"/>
                <a:ea typeface="+mn-ea"/>
              </a:rPr>
              <a:t>(Array)</a:t>
            </a:r>
            <a:endParaRPr lang="ko-KR" altLang="en-US" b="1" kern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■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배열이란 동일한 성질과 구조를 갖는 연속적인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기억 장소의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집합체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■ 배열 구성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배열 명과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배열 요소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첨자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;Array Element)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로 구성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+mn-ea"/>
                <a:ea typeface="+mn-ea"/>
              </a:rPr>
              <a:t>   ■ </a:t>
            </a:r>
            <a:r>
              <a:rPr lang="ko-KR" altLang="en-US" sz="1800" kern="0" dirty="0">
                <a:solidFill>
                  <a:srgbClr val="FF0000"/>
                </a:solidFill>
                <a:latin typeface="+mn-ea"/>
                <a:ea typeface="+mn-ea"/>
              </a:rPr>
              <a:t>사용 용도 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    같은 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형태의 </a:t>
            </a:r>
            <a:r>
              <a:rPr lang="ko-KR" altLang="en-US" sz="1400" kern="0" dirty="0" err="1">
                <a:solidFill>
                  <a:srgbClr val="0000FF"/>
                </a:solidFill>
                <a:latin typeface="+mn-ea"/>
                <a:ea typeface="+mn-ea"/>
              </a:rPr>
              <a:t>자료형이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 대량으로 존재하는 경우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이를 개개의 변수로 선언하고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사용한다면</a:t>
            </a:r>
            <a:endParaRPr lang="en-US" altLang="ko-KR" sz="1400" kern="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프로그램의 작성이 어려워지고 구성이 복잡해 질 것이다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   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이러한 경우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배열을 사용하면 대량의 변수를 마치 하나의 변수처럼 사용할 수 있으며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매우</a:t>
            </a:r>
            <a:endParaRPr lang="en-US" altLang="ko-KR" sz="1400" kern="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편리할 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것이다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.</a:t>
            </a:r>
            <a:endParaRPr lang="ko-KR" altLang="en-US" sz="1400" kern="0" spc="0" dirty="0">
              <a:solidFill>
                <a:srgbClr val="0000FF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7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</a:t>
            </a:r>
            <a:r>
              <a:rPr kumimoji="1"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4)</a:t>
            </a:r>
            <a:r>
              <a:rPr kumimoji="1"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아래</a:t>
            </a:r>
            <a:r>
              <a:rPr kumimoji="1" lang="ko-KR" altLang="en-US" sz="1800" kern="0" dirty="0">
                <a:solidFill>
                  <a:prstClr val="black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와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prstClr val="black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같이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구구단</a:t>
            </a:r>
            <a:r>
              <a:rPr kumimoji="1"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(2~9)</a:t>
            </a:r>
            <a:r>
              <a:rPr kumimoji="1"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출력알고리즘 구현</a:t>
            </a:r>
            <a:r>
              <a:rPr kumimoji="1" lang="ko-KR" altLang="en-US" sz="1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하세요</a:t>
            </a:r>
            <a:endParaRPr kumimoji="1" lang="ko-KR" altLang="en-US" sz="1800" kern="0" dirty="0">
              <a:solidFill>
                <a:prstClr val="black"/>
              </a:solidFill>
              <a:latin typeface="함초롬바탕" panose="02030604000101010101" pitchFamily="18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1640" y="1628800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+mn-ea"/>
                <a:ea typeface="+mn-ea"/>
              </a:rPr>
              <a:t>== 2 </a:t>
            </a:r>
            <a:r>
              <a:rPr lang="ko-KR" altLang="en-US" sz="1000" b="1" dirty="0" smtClean="0">
                <a:latin typeface="+mn-ea"/>
                <a:ea typeface="+mn-ea"/>
              </a:rPr>
              <a:t>단 </a:t>
            </a:r>
            <a:r>
              <a:rPr lang="en-US" altLang="ko-KR" sz="1000" b="1" dirty="0" smtClean="0">
                <a:latin typeface="+mn-ea"/>
                <a:ea typeface="+mn-ea"/>
              </a:rPr>
              <a:t>==</a:t>
            </a:r>
            <a:endParaRPr lang="ko-KR" altLang="en-US" sz="1000" b="1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32" y="1875021"/>
            <a:ext cx="701544" cy="1159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1640" y="3110771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+mn-ea"/>
                <a:ea typeface="+mn-ea"/>
              </a:rPr>
              <a:t>== 3 </a:t>
            </a:r>
            <a:r>
              <a:rPr lang="ko-KR" altLang="en-US" sz="1000" b="1" dirty="0" smtClean="0">
                <a:latin typeface="+mn-ea"/>
                <a:ea typeface="+mn-ea"/>
              </a:rPr>
              <a:t>단 </a:t>
            </a:r>
            <a:r>
              <a:rPr lang="en-US" altLang="ko-KR" sz="1000" b="1" dirty="0" smtClean="0">
                <a:latin typeface="+mn-ea"/>
                <a:ea typeface="+mn-ea"/>
              </a:rPr>
              <a:t>==</a:t>
            </a:r>
            <a:endParaRPr lang="ko-KR" altLang="en-US" sz="1000" b="1"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71" y="3356992"/>
            <a:ext cx="612000" cy="1235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3648" y="4561964"/>
            <a:ext cx="1008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+mn-ea"/>
                <a:ea typeface="+mn-ea"/>
              </a:rPr>
              <a:t>:</a:t>
            </a:r>
          </a:p>
          <a:p>
            <a:pPr algn="ctr"/>
            <a:r>
              <a:rPr lang="en-US" altLang="ko-KR" sz="1000" b="1" dirty="0">
                <a:latin typeface="+mn-ea"/>
              </a:rPr>
              <a:t>:</a:t>
            </a:r>
          </a:p>
          <a:p>
            <a:pPr algn="ctr"/>
            <a:r>
              <a:rPr lang="en-US" altLang="ko-KR" sz="1000" b="1" dirty="0" smtClean="0">
                <a:latin typeface="+mn-ea"/>
              </a:rPr>
              <a:t>: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15816" y="2003861"/>
            <a:ext cx="463300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분석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1) 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구구단 단 카운터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(2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단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~9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단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) – 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반복 수행</a:t>
            </a:r>
            <a:endParaRPr lang="en-US" altLang="ko-KR" sz="1600" kern="0" dirty="0" smtClean="0">
              <a:solidFill>
                <a:srgbClr val="0000FF"/>
              </a:solidFill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2) 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단 카운터 시 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“ </a:t>
            </a:r>
            <a:r>
              <a:rPr lang="ko-KR" altLang="en-US" sz="1600" kern="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단</a:t>
            </a:r>
            <a:r>
              <a:rPr lang="en-US" altLang="ko-KR" sz="1600" kern="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”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문자 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출력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. </a:t>
            </a:r>
            <a:endParaRPr lang="en-US" altLang="ko-KR" sz="1600" kern="0" dirty="0" smtClean="0">
              <a:solidFill>
                <a:srgbClr val="0000FF"/>
              </a:solidFill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3) </a:t>
            </a:r>
            <a:r>
              <a:rPr lang="ko-KR" altLang="en-US" sz="16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단 카운터 마다 </a:t>
            </a:r>
            <a:r>
              <a:rPr lang="en-US" altLang="ko-KR" sz="16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1~9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까지 카운터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. – 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반복 수행</a:t>
            </a:r>
            <a:endParaRPr lang="en-US" altLang="ko-KR" sz="1600" kern="0" dirty="0" smtClean="0">
              <a:solidFill>
                <a:srgbClr val="0000FF"/>
              </a:solidFill>
              <a:latin typeface="함초롬바탕" panose="02030604000101010101" pitchFamily="18" charset="-127"/>
              <a:ea typeface="맑은 고딕" panose="020B0503020000020004" pitchFamily="50" charset="-127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4) 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단 카운터 연산 결과 저장 및 출력  </a:t>
            </a:r>
            <a:endParaRPr lang="en-US" altLang="ko-KR" sz="1600" kern="0" dirty="0" smtClean="0">
              <a:solidFill>
                <a:srgbClr val="0000FF"/>
              </a:solidFill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6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/>
          <p:cNvSpPr/>
          <p:nvPr/>
        </p:nvSpPr>
        <p:spPr>
          <a:xfrm>
            <a:off x="6064221" y="1884267"/>
            <a:ext cx="1201533" cy="45193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5" name="순서도: 문서 4"/>
          <p:cNvSpPr/>
          <p:nvPr/>
        </p:nvSpPr>
        <p:spPr>
          <a:xfrm>
            <a:off x="3630412" y="2780928"/>
            <a:ext cx="1197302" cy="426691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== ? 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단 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==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925227" y="3328931"/>
            <a:ext cx="751229" cy="657286"/>
            <a:chOff x="7878052" y="2726634"/>
            <a:chExt cx="751229" cy="657286"/>
          </a:xfrm>
        </p:grpSpPr>
        <p:grpSp>
          <p:nvGrpSpPr>
            <p:cNvPr id="7" name="그룹 6"/>
            <p:cNvGrpSpPr/>
            <p:nvPr/>
          </p:nvGrpSpPr>
          <p:grpSpPr>
            <a:xfrm>
              <a:off x="7883300" y="2726634"/>
              <a:ext cx="347203" cy="657286"/>
              <a:chOff x="6228184" y="5517232"/>
              <a:chExt cx="576064" cy="955086"/>
            </a:xfrm>
          </p:grpSpPr>
          <p:cxnSp>
            <p:nvCxnSpPr>
              <p:cNvPr id="9" name="직선 화살표 연결선 8"/>
              <p:cNvCxnSpPr/>
              <p:nvPr/>
            </p:nvCxnSpPr>
            <p:spPr>
              <a:xfrm>
                <a:off x="6228184" y="5517232"/>
                <a:ext cx="57606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228184" y="5517232"/>
                <a:ext cx="0" cy="9550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6228184" y="6472318"/>
                <a:ext cx="28803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7878052" y="2950921"/>
              <a:ext cx="7512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반복 순환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" name="순서도: 대체 처리 11"/>
          <p:cNvSpPr/>
          <p:nvPr/>
        </p:nvSpPr>
        <p:spPr>
          <a:xfrm>
            <a:off x="6119482" y="2653337"/>
            <a:ext cx="1192022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처리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자료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)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13" name="순서도: 준비 12"/>
          <p:cNvSpPr/>
          <p:nvPr/>
        </p:nvSpPr>
        <p:spPr>
          <a:xfrm>
            <a:off x="7383996" y="1846242"/>
            <a:ext cx="1233677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sp>
        <p:nvSpPr>
          <p:cNvPr id="14" name="순서도: 판단 13"/>
          <p:cNvSpPr/>
          <p:nvPr/>
        </p:nvSpPr>
        <p:spPr>
          <a:xfrm>
            <a:off x="7452545" y="2472612"/>
            <a:ext cx="1223911" cy="64807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판단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6120338" y="4178099"/>
            <a:ext cx="751237" cy="288032"/>
            <a:chOff x="6523662" y="4264266"/>
            <a:chExt cx="751237" cy="288032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6523662" y="4264266"/>
              <a:ext cx="0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565647" y="4264266"/>
              <a:ext cx="709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진행방향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5869230" y="1628800"/>
            <a:ext cx="3009367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64010" y="403785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23191" y="437411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02533" y="404440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05241" y="437411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55083" y="439313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92687" y="405688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순서도: 수행의 시작/종료 25"/>
          <p:cNvSpPr/>
          <p:nvPr/>
        </p:nvSpPr>
        <p:spPr>
          <a:xfrm>
            <a:off x="3700362" y="990776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27" name="순서도: 준비 26"/>
          <p:cNvSpPr/>
          <p:nvPr/>
        </p:nvSpPr>
        <p:spPr>
          <a:xfrm>
            <a:off x="3617298" y="1592623"/>
            <a:ext cx="1237226" cy="322481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2996525" y="3429000"/>
            <a:ext cx="2476917" cy="1894793"/>
            <a:chOff x="2698640" y="3927676"/>
            <a:chExt cx="2476917" cy="2309636"/>
          </a:xfrm>
        </p:grpSpPr>
        <p:sp>
          <p:nvSpPr>
            <p:cNvPr id="30" name="직사각형 29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98640" y="3927676"/>
              <a:ext cx="2453449" cy="3757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For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j=1 </a:t>
              </a:r>
              <a:r>
                <a:rPr lang="en-US" altLang="ko-KR" sz="1600" dirty="0">
                  <a:solidFill>
                    <a:schemeClr val="tx1"/>
                  </a:solidFill>
                </a:rPr>
                <a:t>to 9 step 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751837" y="2152879"/>
            <a:ext cx="2900283" cy="3940417"/>
            <a:chOff x="2453952" y="2018984"/>
            <a:chExt cx="2900283" cy="4434352"/>
          </a:xfrm>
        </p:grpSpPr>
        <p:sp>
          <p:nvSpPr>
            <p:cNvPr id="28" name="직사각형 27"/>
            <p:cNvSpPr/>
            <p:nvPr/>
          </p:nvSpPr>
          <p:spPr>
            <a:xfrm>
              <a:off x="2453952" y="2032328"/>
              <a:ext cx="2900283" cy="442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466783" y="2018984"/>
              <a:ext cx="2877404" cy="3757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For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i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=2 to 9 step 1</a:t>
              </a:r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691162" y="4999833"/>
            <a:ext cx="1837689" cy="1344460"/>
            <a:chOff x="3049326" y="4598142"/>
            <a:chExt cx="1837689" cy="1344460"/>
          </a:xfrm>
        </p:grpSpPr>
        <p:sp>
          <p:nvSpPr>
            <p:cNvPr id="38" name="직사각형 37"/>
            <p:cNvSpPr/>
            <p:nvPr/>
          </p:nvSpPr>
          <p:spPr>
            <a:xfrm>
              <a:off x="3049326" y="4598142"/>
              <a:ext cx="1837689" cy="134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61864" y="4598142"/>
              <a:ext cx="1825151" cy="3757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for</a:t>
              </a:r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7942" y="1026223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220615" y="1322494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226742" y="1936879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4235911" y="2545337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4226265" y="3212976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대체 처리 56"/>
          <p:cNvSpPr/>
          <p:nvPr/>
        </p:nvSpPr>
        <p:spPr>
          <a:xfrm>
            <a:off x="3529972" y="4005064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0CC"/>
                </a:solidFill>
                <a:latin typeface="+mn-ea"/>
              </a:rPr>
              <a:t>S=I * j</a:t>
            </a:r>
            <a:endParaRPr lang="ko-KR" altLang="en-US" sz="1600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4227664" y="3789040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문서 58"/>
          <p:cNvSpPr/>
          <p:nvPr/>
        </p:nvSpPr>
        <p:spPr>
          <a:xfrm>
            <a:off x="6064222" y="3412720"/>
            <a:ext cx="1197302" cy="426691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0000CC"/>
                </a:solidFill>
                <a:latin typeface="+mn-ea"/>
              </a:rPr>
              <a:t>출력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60" name="순서도: 문서 59"/>
          <p:cNvSpPr/>
          <p:nvPr/>
        </p:nvSpPr>
        <p:spPr>
          <a:xfrm>
            <a:off x="3603327" y="4730501"/>
            <a:ext cx="1197302" cy="426691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00CC"/>
                </a:solidFill>
                <a:latin typeface="+mn-ea"/>
              </a:rPr>
              <a:t>I *  j  = s</a:t>
            </a:r>
            <a:endParaRPr lang="ko-KR" altLang="en-US" sz="16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4210969" y="443711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64" idx="0"/>
          </p:cNvCxnSpPr>
          <p:nvPr/>
        </p:nvCxnSpPr>
        <p:spPr>
          <a:xfrm flipH="1">
            <a:off x="4215949" y="5157192"/>
            <a:ext cx="4666" cy="345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문서 63"/>
          <p:cNvSpPr/>
          <p:nvPr/>
        </p:nvSpPr>
        <p:spPr>
          <a:xfrm>
            <a:off x="3617298" y="5502217"/>
            <a:ext cx="1197302" cy="426691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rgbClr val="0000CC"/>
                </a:solidFill>
                <a:latin typeface="+mn-ea"/>
              </a:rPr>
              <a:t>＼</a:t>
            </a:r>
            <a:r>
              <a:rPr lang="en-US" altLang="ko-KR" sz="1600" b="1" dirty="0" smtClean="0">
                <a:solidFill>
                  <a:srgbClr val="0000CC"/>
                </a:solidFill>
                <a:latin typeface="+mn-ea"/>
              </a:rPr>
              <a:t>n</a:t>
            </a:r>
            <a:endParaRPr lang="ko-KR" altLang="en-US" sz="16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6871575" y="4465887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수행의 시작/종료 66"/>
          <p:cNvSpPr/>
          <p:nvPr/>
        </p:nvSpPr>
        <p:spPr>
          <a:xfrm>
            <a:off x="3688260" y="6286237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4225863" y="5913484"/>
            <a:ext cx="4666" cy="345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pPr lvl="0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</a:t>
            </a:r>
            <a:r>
              <a:rPr kumimoji="1"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4)</a:t>
            </a:r>
            <a:r>
              <a:rPr kumimoji="1"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아래</a:t>
            </a:r>
            <a:r>
              <a:rPr kumimoji="1" lang="ko-KR" altLang="en-US" sz="1800" kern="0" dirty="0">
                <a:solidFill>
                  <a:prstClr val="black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와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prstClr val="black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같이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구구단</a:t>
            </a:r>
            <a:r>
              <a:rPr kumimoji="1"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(2~9)</a:t>
            </a:r>
            <a:r>
              <a:rPr kumimoji="1"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출력알고리즘 구현</a:t>
            </a:r>
            <a:r>
              <a:rPr kumimoji="1" lang="ko-KR" altLang="en-US" sz="1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하세요</a:t>
            </a:r>
            <a:endParaRPr kumimoji="1" lang="ko-KR" altLang="en-US" sz="1800" kern="0" dirty="0">
              <a:solidFill>
                <a:prstClr val="black"/>
              </a:solidFill>
              <a:latin typeface="함초롬바탕" panose="02030604000101010101" pitchFamily="18" charset="-127"/>
              <a:ea typeface="돋움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0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err="1" smtClean="0"/>
              <a:t>로직</a:t>
            </a:r>
            <a:r>
              <a:rPr lang="ko-KR" altLang="en-US" sz="2000" dirty="0" smtClean="0"/>
              <a:t> 검증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4784"/>
            <a:ext cx="6336704" cy="4752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785" y="1984849"/>
            <a:ext cx="2104703" cy="42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</a:t>
            </a:r>
            <a:r>
              <a:rPr kumimoji="1"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5)</a:t>
            </a:r>
            <a:r>
              <a:rPr kumimoji="1"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아래</a:t>
            </a:r>
            <a:r>
              <a:rPr kumimoji="1" lang="ko-KR" altLang="en-US" sz="1800" kern="0" dirty="0">
                <a:solidFill>
                  <a:prstClr val="black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와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prstClr val="black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같이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구구단</a:t>
            </a:r>
            <a:r>
              <a:rPr kumimoji="1"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(2~9)</a:t>
            </a:r>
            <a:r>
              <a:rPr kumimoji="1"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출력알고리즘 구현</a:t>
            </a:r>
            <a:r>
              <a:rPr kumimoji="1" lang="ko-KR" altLang="en-US" sz="1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하세요</a:t>
            </a:r>
            <a:endParaRPr kumimoji="1" lang="ko-KR" altLang="en-US" sz="1800" kern="0" dirty="0">
              <a:solidFill>
                <a:prstClr val="black"/>
              </a:solidFill>
              <a:latin typeface="함초롬바탕" panose="02030604000101010101" pitchFamily="18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6776" y="1886054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+mn-ea"/>
                <a:ea typeface="+mn-ea"/>
              </a:rPr>
              <a:t>== 2 </a:t>
            </a:r>
            <a:r>
              <a:rPr lang="ko-KR" altLang="en-US" sz="1000" b="1" dirty="0" smtClean="0">
                <a:latin typeface="+mn-ea"/>
                <a:ea typeface="+mn-ea"/>
              </a:rPr>
              <a:t>단 </a:t>
            </a:r>
            <a:r>
              <a:rPr lang="en-US" altLang="ko-KR" sz="1000" b="1" dirty="0" smtClean="0">
                <a:latin typeface="+mn-ea"/>
                <a:ea typeface="+mn-ea"/>
              </a:rPr>
              <a:t>==</a:t>
            </a:r>
            <a:endParaRPr lang="ko-KR" altLang="en-US" sz="1000" b="1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36" y="2132275"/>
            <a:ext cx="701544" cy="1159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9632" y="3933056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+mn-ea"/>
                <a:ea typeface="+mn-ea"/>
              </a:rPr>
              <a:t>== 6 </a:t>
            </a:r>
            <a:r>
              <a:rPr lang="ko-KR" altLang="en-US" sz="1000" b="1" dirty="0" smtClean="0">
                <a:latin typeface="+mn-ea"/>
                <a:ea typeface="+mn-ea"/>
              </a:rPr>
              <a:t>단 </a:t>
            </a:r>
            <a:r>
              <a:rPr lang="en-US" altLang="ko-KR" sz="1000" b="1" dirty="0" smtClean="0">
                <a:latin typeface="+mn-ea"/>
                <a:ea typeface="+mn-ea"/>
              </a:rPr>
              <a:t>==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1640" y="3292167"/>
            <a:ext cx="1008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+mn-ea"/>
                <a:ea typeface="+mn-ea"/>
              </a:rPr>
              <a:t>:</a:t>
            </a:r>
          </a:p>
          <a:p>
            <a:pPr algn="ctr"/>
            <a:r>
              <a:rPr lang="en-US" altLang="ko-KR" sz="1000" b="1" dirty="0">
                <a:latin typeface="+mn-ea"/>
              </a:rPr>
              <a:t>:</a:t>
            </a:r>
          </a:p>
          <a:p>
            <a:pPr algn="ctr"/>
            <a:r>
              <a:rPr lang="en-US" altLang="ko-KR" sz="1000" b="1" dirty="0" smtClean="0">
                <a:latin typeface="+mn-ea"/>
              </a:rPr>
              <a:t>: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44899" y="1637542"/>
            <a:ext cx="5472608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문제 분석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1)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구구단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번 카운터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– 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반복 수행</a:t>
            </a:r>
            <a:endParaRPr lang="en-US" altLang="ko-KR" sz="14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- </a:t>
            </a:r>
            <a:r>
              <a:rPr lang="en-US" altLang="ko-KR" sz="1400" b="1" kern="0" dirty="0" smtClean="0">
                <a:solidFill>
                  <a:srgbClr val="7030A0"/>
                </a:solidFill>
                <a:latin typeface="+mn-ea"/>
                <a:ea typeface="+mn-ea"/>
              </a:rPr>
              <a:t>2</a:t>
            </a:r>
            <a:r>
              <a:rPr lang="ko-KR" altLang="en-US" sz="1400" b="1" kern="0" dirty="0" smtClean="0">
                <a:solidFill>
                  <a:srgbClr val="7030A0"/>
                </a:solidFill>
                <a:latin typeface="+mn-ea"/>
                <a:ea typeface="+mn-ea"/>
              </a:rPr>
              <a:t>단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(1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회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)/ </a:t>
            </a:r>
            <a:r>
              <a:rPr lang="en-US" altLang="ko-KR" sz="1400" b="1" kern="0" dirty="0" smtClean="0">
                <a:solidFill>
                  <a:srgbClr val="7030A0"/>
                </a:solidFill>
                <a:latin typeface="+mn-ea"/>
                <a:ea typeface="+mn-ea"/>
              </a:rPr>
              <a:t>6</a:t>
            </a:r>
            <a:r>
              <a:rPr lang="ko-KR" altLang="en-US" sz="1400" b="1" kern="0" dirty="0" smtClean="0">
                <a:solidFill>
                  <a:srgbClr val="7030A0"/>
                </a:solidFill>
                <a:latin typeface="+mn-ea"/>
                <a:ea typeface="+mn-ea"/>
              </a:rPr>
              <a:t>단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(2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회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b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- 8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개의 단이 존재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– 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회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  <a:ea typeface="+mn-ea"/>
              </a:rPr>
              <a:t>(2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단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실행 후 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단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증가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2) 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단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을 받은 후 단 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추가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및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“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단 문자 출력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”. – 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반복 수행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</a:rPr>
              <a:t>- </a:t>
            </a:r>
            <a:r>
              <a:rPr lang="en-US" altLang="ko-KR" sz="1400" b="1" kern="0" dirty="0">
                <a:solidFill>
                  <a:srgbClr val="7030A0"/>
                </a:solidFill>
                <a:latin typeface="+mn-ea"/>
              </a:rPr>
              <a:t>2</a:t>
            </a:r>
            <a:r>
              <a:rPr lang="ko-KR" altLang="en-US" sz="1400" b="1" kern="0" dirty="0">
                <a:solidFill>
                  <a:srgbClr val="7030A0"/>
                </a:solidFill>
                <a:latin typeface="+mn-ea"/>
              </a:rPr>
              <a:t>단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</a:rPr>
              <a:t>, 3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</a:rPr>
              <a:t>단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</a:rPr>
              <a:t>, 4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</a:rPr>
              <a:t>단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</a:rPr>
              <a:t>, 5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</a:rPr>
              <a:t>단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</a:rPr>
              <a:t>(1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</a:rPr>
              <a:t>회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</a:rPr>
              <a:t>) 2~5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</a:rPr>
              <a:t>까지</a:t>
            </a:r>
            <a:endParaRPr lang="en-US" altLang="ko-KR" sz="1400" kern="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</a:rPr>
              <a:t>   </a:t>
            </a:r>
            <a:r>
              <a:rPr lang="en-US" altLang="ko-KR" sz="1400" b="1" kern="0" dirty="0" smtClean="0">
                <a:solidFill>
                  <a:srgbClr val="0000FF"/>
                </a:solidFill>
                <a:latin typeface="+mn-ea"/>
              </a:rPr>
              <a:t>- </a:t>
            </a:r>
            <a:r>
              <a:rPr lang="en-US" altLang="ko-KR" sz="1400" b="1" kern="0" dirty="0" smtClean="0">
                <a:solidFill>
                  <a:srgbClr val="7030A0"/>
                </a:solidFill>
                <a:latin typeface="+mn-ea"/>
              </a:rPr>
              <a:t>6</a:t>
            </a:r>
            <a:r>
              <a:rPr lang="ko-KR" altLang="en-US" sz="1400" b="1" kern="0" dirty="0">
                <a:solidFill>
                  <a:srgbClr val="7030A0"/>
                </a:solidFill>
                <a:latin typeface="+mn-ea"/>
              </a:rPr>
              <a:t>단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</a:rPr>
              <a:t>, 7</a:t>
            </a:r>
            <a:r>
              <a:rPr lang="ko-KR" altLang="en-US" sz="1400" kern="0" dirty="0">
                <a:solidFill>
                  <a:srgbClr val="FF0000"/>
                </a:solidFill>
                <a:latin typeface="+mn-ea"/>
              </a:rPr>
              <a:t>단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</a:rPr>
              <a:t>, 8</a:t>
            </a:r>
            <a:r>
              <a:rPr lang="ko-KR" altLang="en-US" sz="1400" kern="0" dirty="0">
                <a:solidFill>
                  <a:srgbClr val="FF0000"/>
                </a:solidFill>
                <a:latin typeface="+mn-ea"/>
              </a:rPr>
              <a:t>단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</a:rPr>
              <a:t>, 9</a:t>
            </a:r>
            <a:r>
              <a:rPr lang="ko-KR" altLang="en-US" sz="1400" kern="0" dirty="0">
                <a:solidFill>
                  <a:srgbClr val="FF0000"/>
                </a:solidFill>
                <a:latin typeface="+mn-ea"/>
              </a:rPr>
              <a:t>단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</a:rPr>
              <a:t>(2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</a:rPr>
              <a:t>회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</a:rPr>
              <a:t>) 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</a:rPr>
              <a:t>6~9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</a:rPr>
              <a:t>까지</a:t>
            </a:r>
            <a:endParaRPr lang="en-US" altLang="ko-KR" sz="1400" kern="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3) 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단 카운터 마다 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1~9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까지 곱해준다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. – 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반복 수행</a:t>
            </a:r>
            <a:endParaRPr lang="en-US" altLang="ko-KR" sz="14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  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단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*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숫자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(1~9)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4)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단 카운터 연산 결과 출력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–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반복 수행</a:t>
            </a:r>
            <a:endParaRPr lang="en-US" altLang="ko-KR" sz="1400" kern="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연       산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구구단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=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단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*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숫자</a:t>
            </a:r>
            <a:endParaRPr lang="en-US" altLang="ko-KR" sz="1400" kern="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      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출력 형식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:  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</a:rPr>
              <a:t>단 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</a:rPr>
              <a:t>*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</a:rPr>
              <a:t>숫자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=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결과값</a:t>
            </a:r>
            <a:endParaRPr lang="en-US" altLang="ko-KR" sz="1400" kern="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FF"/>
                </a:solidFill>
                <a:latin typeface="+mn-ea"/>
                <a:ea typeface="+mn-ea"/>
              </a:rPr>
              <a:t>5)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라인 넘김</a:t>
            </a:r>
            <a:endParaRPr lang="en-US" altLang="ko-KR" sz="1400" kern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905034"/>
            <a:ext cx="7212231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구구단 단 카운터는 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번만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(</a:t>
            </a:r>
            <a:r>
              <a:rPr lang="en-US" altLang="ko-KR" sz="1600" kern="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단</a:t>
            </a:r>
            <a:r>
              <a:rPr lang="en-US" altLang="ko-KR" sz="1600" kern="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, 6</a:t>
            </a:r>
            <a:r>
              <a:rPr lang="ko-KR" altLang="en-US" sz="1600" kern="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단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할 것 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즉 최상위 순환은 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2</a:t>
            </a:r>
            <a:r>
              <a:rPr lang="ko-KR" altLang="en-US" sz="16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번 실행</a:t>
            </a:r>
            <a:endParaRPr lang="en-US" altLang="ko-KR" sz="1600" kern="0" dirty="0" smtClean="0">
              <a:solidFill>
                <a:srgbClr val="0000FF"/>
              </a:solidFill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46" y="4163245"/>
            <a:ext cx="764900" cy="11843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31640" y="5426060"/>
            <a:ext cx="1008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+mn-ea"/>
                <a:ea typeface="+mn-ea"/>
              </a:rPr>
              <a:t>:</a:t>
            </a:r>
          </a:p>
          <a:p>
            <a:pPr algn="ctr"/>
            <a:r>
              <a:rPr lang="en-US" altLang="ko-KR" sz="1000" b="1" dirty="0">
                <a:latin typeface="+mn-ea"/>
              </a:rPr>
              <a:t>:</a:t>
            </a:r>
          </a:p>
          <a:p>
            <a:pPr algn="ctr"/>
            <a:r>
              <a:rPr lang="en-US" altLang="ko-KR" sz="1000" b="1" dirty="0" smtClean="0">
                <a:latin typeface="+mn-ea"/>
              </a:rPr>
              <a:t>: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877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CC"/>
                </a:solidFill>
              </a:rPr>
              <a:t>학습목표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순차 자료구조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개념</a:t>
            </a:r>
            <a:r>
              <a:rPr lang="ko-KR" altLang="en-US" dirty="0"/>
              <a:t>과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특징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/>
              <a:t>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선형 </a:t>
            </a:r>
            <a:r>
              <a:rPr lang="ko-KR" altLang="en-US" dirty="0">
                <a:solidFill>
                  <a:srgbClr val="0000CC"/>
                </a:solidFill>
              </a:rPr>
              <a:t>리스트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개념</a:t>
            </a:r>
            <a:r>
              <a:rPr lang="ko-KR" altLang="en-US" dirty="0">
                <a:solidFill>
                  <a:srgbClr val="0000CC"/>
                </a:solidFill>
              </a:rPr>
              <a:t>과 </a:t>
            </a:r>
            <a:r>
              <a:rPr lang="ko-KR" altLang="en-US" dirty="0">
                <a:solidFill>
                  <a:srgbClr val="FF0000"/>
                </a:solidFill>
              </a:rPr>
              <a:t>연산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/>
              <a:t>알아본다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C </a:t>
            </a:r>
            <a:r>
              <a:rPr lang="ko-KR" altLang="en-US" dirty="0">
                <a:solidFill>
                  <a:srgbClr val="0000CC"/>
                </a:solidFill>
              </a:rPr>
              <a:t>언어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CC"/>
                </a:solidFill>
              </a:rPr>
              <a:t> 이용해 </a:t>
            </a:r>
            <a:r>
              <a:rPr lang="ko-KR" altLang="en-US" dirty="0">
                <a:solidFill>
                  <a:srgbClr val="FF0000"/>
                </a:solidFill>
              </a:rPr>
              <a:t>선형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리스트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0000CC"/>
                </a:solidFill>
              </a:rPr>
              <a:t> 순차 자료구조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구현</a:t>
            </a:r>
            <a:r>
              <a:rPr lang="ko-KR" altLang="en-US" dirty="0"/>
              <a:t>한다</a:t>
            </a:r>
            <a:r>
              <a:rPr lang="en-US" altLang="ko-KR" dirty="0">
                <a:solidFill>
                  <a:srgbClr val="0000CC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선형 </a:t>
            </a:r>
            <a:r>
              <a:rPr lang="ko-KR" altLang="en-US" dirty="0">
                <a:solidFill>
                  <a:srgbClr val="0000CC"/>
                </a:solidFill>
              </a:rPr>
              <a:t>리스트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0000CC"/>
                </a:solidFill>
              </a:rPr>
              <a:t> 응용</a:t>
            </a:r>
            <a:r>
              <a:rPr lang="ko-KR" altLang="en-US" dirty="0"/>
              <a:t>과</a:t>
            </a:r>
            <a:r>
              <a:rPr lang="ko-KR" altLang="en-US" dirty="0">
                <a:solidFill>
                  <a:srgbClr val="0000CC"/>
                </a:solidFill>
              </a:rPr>
              <a:t> 순차 자료구조 </a:t>
            </a:r>
            <a:r>
              <a:rPr lang="ko-KR" altLang="en-US" dirty="0">
                <a:solidFill>
                  <a:srgbClr val="FF0000"/>
                </a:solidFill>
              </a:rPr>
              <a:t>구현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방법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/>
              <a:t>알아본다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>
              <a:solidFill>
                <a:srgbClr val="0000CC"/>
              </a:solidFill>
            </a:endParaRPr>
          </a:p>
          <a:p>
            <a:pPr lvl="1"/>
            <a:endParaRPr lang="en-US" altLang="ko-KR" dirty="0" smtClean="0">
              <a:solidFill>
                <a:srgbClr val="0000CC"/>
              </a:solidFill>
            </a:endParaRPr>
          </a:p>
          <a:p>
            <a:r>
              <a:rPr lang="ko-KR" altLang="en-US" dirty="0" smtClean="0">
                <a:solidFill>
                  <a:srgbClr val="0000CC"/>
                </a:solidFill>
              </a:rPr>
              <a:t>내용</a:t>
            </a:r>
            <a:endParaRPr lang="ko-KR" altLang="en-US" dirty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01 </a:t>
            </a:r>
            <a:r>
              <a:rPr lang="ko-KR" altLang="en-US" dirty="0">
                <a:solidFill>
                  <a:srgbClr val="0000CC"/>
                </a:solidFill>
              </a:rPr>
              <a:t>순차 자료구조</a:t>
            </a:r>
            <a:r>
              <a:rPr lang="ko-KR" altLang="en-US" dirty="0"/>
              <a:t>와</a:t>
            </a:r>
            <a:r>
              <a:rPr lang="ko-KR" altLang="en-US" dirty="0">
                <a:solidFill>
                  <a:srgbClr val="0000CC"/>
                </a:solidFill>
              </a:rPr>
              <a:t> 선형 리스트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이해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02 </a:t>
            </a:r>
            <a:r>
              <a:rPr lang="ko-KR" altLang="en-US" dirty="0">
                <a:solidFill>
                  <a:srgbClr val="0000CC"/>
                </a:solidFill>
              </a:rPr>
              <a:t>선형 리스트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구현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03 </a:t>
            </a:r>
            <a:r>
              <a:rPr lang="ko-KR" altLang="en-US" dirty="0">
                <a:solidFill>
                  <a:srgbClr val="0000CC"/>
                </a:solidFill>
              </a:rPr>
              <a:t>선형 리스트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응용 및 구현</a:t>
            </a:r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문서 4"/>
          <p:cNvSpPr/>
          <p:nvPr/>
        </p:nvSpPr>
        <p:spPr>
          <a:xfrm>
            <a:off x="4684964" y="3140968"/>
            <a:ext cx="1197302" cy="258024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== ? 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단 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==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26" name="순서도: 수행의 시작/종료 25"/>
          <p:cNvSpPr/>
          <p:nvPr/>
        </p:nvSpPr>
        <p:spPr>
          <a:xfrm>
            <a:off x="4746392" y="990776"/>
            <a:ext cx="1045958" cy="273161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2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2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27" name="순서도: 준비 26"/>
          <p:cNvSpPr/>
          <p:nvPr/>
        </p:nvSpPr>
        <p:spPr>
          <a:xfrm>
            <a:off x="4663328" y="1484784"/>
            <a:ext cx="1237226" cy="365257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I, j, k, s=0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042555" y="2636912"/>
            <a:ext cx="2476917" cy="959187"/>
            <a:chOff x="2698640" y="3927675"/>
            <a:chExt cx="2476917" cy="2309637"/>
          </a:xfrm>
        </p:grpSpPr>
        <p:sp>
          <p:nvSpPr>
            <p:cNvPr id="30" name="직사각형 29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98640" y="3927675"/>
              <a:ext cx="2453449" cy="635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j=</a:t>
              </a:r>
              <a:r>
                <a:rPr lang="en-US" altLang="ko-KR" sz="1200" b="1" dirty="0" err="1" smtClean="0">
                  <a:solidFill>
                    <a:schemeClr val="tx1"/>
                  </a:solidFill>
                  <a:latin typeface="+mn-ea"/>
                </a:rPr>
                <a:t>i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to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i+3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step 1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797867" y="2060848"/>
            <a:ext cx="2900283" cy="4032448"/>
            <a:chOff x="2453952" y="2018984"/>
            <a:chExt cx="2900283" cy="4434352"/>
          </a:xfrm>
        </p:grpSpPr>
        <p:sp>
          <p:nvSpPr>
            <p:cNvPr id="28" name="직사각형 27"/>
            <p:cNvSpPr/>
            <p:nvPr/>
          </p:nvSpPr>
          <p:spPr>
            <a:xfrm>
              <a:off x="2453952" y="2032328"/>
              <a:ext cx="2900283" cy="442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466783" y="2018984"/>
              <a:ext cx="2877404" cy="3757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err="1" smtClean="0">
                  <a:solidFill>
                    <a:schemeClr val="tx1"/>
                  </a:solidFill>
                  <a:latin typeface="+mn-ea"/>
                </a:rPr>
                <a:t>i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=2 to 6 step 4</a:t>
              </a:r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7942" y="1026223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266645" y="1268760"/>
            <a:ext cx="0" cy="216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5266645" y="1844824"/>
            <a:ext cx="0" cy="216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266645" y="2420912"/>
            <a:ext cx="0" cy="216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266645" y="2924944"/>
            <a:ext cx="0" cy="216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대체 처리 56"/>
          <p:cNvSpPr/>
          <p:nvPr/>
        </p:nvSpPr>
        <p:spPr>
          <a:xfrm>
            <a:off x="4570553" y="4797152"/>
            <a:ext cx="1428760" cy="21913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S=I * j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H="1">
            <a:off x="5266645" y="5428634"/>
            <a:ext cx="4246" cy="252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문서 59"/>
          <p:cNvSpPr/>
          <p:nvPr/>
        </p:nvSpPr>
        <p:spPr>
          <a:xfrm>
            <a:off x="4570553" y="5206790"/>
            <a:ext cx="1428760" cy="228361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I *  j  = s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5266645" y="4139936"/>
            <a:ext cx="0" cy="216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5266645" y="3408706"/>
            <a:ext cx="4666" cy="396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문서 63"/>
          <p:cNvSpPr/>
          <p:nvPr/>
        </p:nvSpPr>
        <p:spPr>
          <a:xfrm>
            <a:off x="4570553" y="5659242"/>
            <a:ext cx="1428760" cy="26560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＼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n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67" name="순서도: 수행의 시작/종료 66"/>
          <p:cNvSpPr/>
          <p:nvPr/>
        </p:nvSpPr>
        <p:spPr>
          <a:xfrm>
            <a:off x="4734290" y="6286237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5266645" y="5877272"/>
            <a:ext cx="4666" cy="396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pPr lvl="0" ea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문제</a:t>
            </a:r>
            <a:r>
              <a:rPr kumimoji="1"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4)</a:t>
            </a:r>
            <a:r>
              <a:rPr kumimoji="1"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아래</a:t>
            </a:r>
            <a:r>
              <a:rPr kumimoji="1" lang="ko-KR" altLang="en-US" sz="1800" kern="0" dirty="0">
                <a:solidFill>
                  <a:prstClr val="black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와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prstClr val="black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같이</a:t>
            </a:r>
            <a:r>
              <a:rPr kumimoji="1"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구구단</a:t>
            </a:r>
            <a:r>
              <a:rPr kumimoji="1"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(2~9)</a:t>
            </a:r>
            <a:r>
              <a:rPr kumimoji="1"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출력알고리즘 구현</a:t>
            </a:r>
            <a:r>
              <a:rPr kumimoji="1" lang="ko-KR" altLang="en-US" sz="1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하세요</a:t>
            </a:r>
            <a:endParaRPr kumimoji="1" lang="ko-KR" altLang="en-US" sz="1800" kern="0" dirty="0">
              <a:solidFill>
                <a:prstClr val="black"/>
              </a:solidFill>
              <a:latin typeface="함초롬바탕" panose="02030604000101010101" pitchFamily="18" charset="-127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045263" y="3809189"/>
            <a:ext cx="2474209" cy="2188685"/>
            <a:chOff x="2701348" y="3933056"/>
            <a:chExt cx="2474209" cy="2304256"/>
          </a:xfrm>
        </p:grpSpPr>
        <p:sp>
          <p:nvSpPr>
            <p:cNvPr id="52" name="직사각형 51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718621" y="3959641"/>
              <a:ext cx="2453449" cy="3291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For k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</a:t>
              </a:r>
              <a:r>
                <a:rPr lang="en-US" altLang="ko-KR" sz="1200" b="1" dirty="0" err="1" smtClean="0">
                  <a:solidFill>
                    <a:schemeClr val="tx1"/>
                  </a:solidFill>
                  <a:latin typeface="+mn-ea"/>
                </a:rPr>
                <a:t>i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to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i+3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step 1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367137" y="4365104"/>
            <a:ext cx="1826957" cy="1195055"/>
            <a:chOff x="2698640" y="3927673"/>
            <a:chExt cx="2476917" cy="2309639"/>
          </a:xfrm>
        </p:grpSpPr>
        <p:sp>
          <p:nvSpPr>
            <p:cNvPr id="69" name="직사각형 68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698640" y="3927673"/>
              <a:ext cx="2453449" cy="5138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+mn-ea"/>
                </a:rPr>
                <a:t>For 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+mn-ea"/>
                </a:rPr>
                <a:t>j=1 </a:t>
              </a:r>
              <a:r>
                <a:rPr lang="en-US" altLang="ko-KR" sz="1000" b="1" dirty="0">
                  <a:solidFill>
                    <a:srgbClr val="FF0000"/>
                  </a:solidFill>
                  <a:latin typeface="+mn-ea"/>
                </a:rPr>
                <a:t>to 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+mn-ea"/>
                </a:rPr>
                <a:t>9 </a:t>
              </a:r>
              <a:r>
                <a:rPr lang="en-US" altLang="ko-KR" sz="1000" b="1" dirty="0">
                  <a:solidFill>
                    <a:srgbClr val="FF0000"/>
                  </a:solidFill>
                  <a:latin typeface="+mn-ea"/>
                </a:rPr>
                <a:t>step 1</a:t>
              </a:r>
              <a:endParaRPr lang="ko-KR" altLang="en-US" sz="1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cxnSp>
        <p:nvCxnSpPr>
          <p:cNvPr id="71" name="직선 화살표 연결선 70"/>
          <p:cNvCxnSpPr/>
          <p:nvPr/>
        </p:nvCxnSpPr>
        <p:spPr>
          <a:xfrm>
            <a:off x="5266645" y="4627219"/>
            <a:ext cx="0" cy="180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5266645" y="5016285"/>
            <a:ext cx="0" cy="18000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710981" y="2131141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→ 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2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단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ko-KR" sz="1000" b="1" kern="0" dirty="0" smtClean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단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710981" y="2636912"/>
            <a:ext cx="18934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→ 2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단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~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5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단 까지 반복 실행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710981" y="3053218"/>
            <a:ext cx="1765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→ 2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단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~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5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단 까지 단 출력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710981" y="3804706"/>
            <a:ext cx="1967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→ </a:t>
            </a:r>
            <a:r>
              <a:rPr lang="en-US" altLang="ko-KR" sz="1000" b="1" kern="0" dirty="0" smtClean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단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~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ko-KR" sz="1000" b="1" kern="0" dirty="0" smtClean="0">
                <a:solidFill>
                  <a:srgbClr val="FF0000"/>
                </a:solidFill>
                <a:latin typeface="+mn-ea"/>
                <a:ea typeface="+mn-ea"/>
              </a:rPr>
              <a:t>9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단 까지 반복 수행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710981" y="4747049"/>
            <a:ext cx="13773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→ 2=2*1 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연산 저장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710981" y="4319763"/>
            <a:ext cx="1636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→ 1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~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9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까지 반복 수행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710981" y="5105117"/>
            <a:ext cx="10759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→ 2*1=2 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출력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710981" y="5545824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→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출 넘김</a:t>
            </a:r>
            <a:endParaRPr lang="ko-KR" altLang="en-US" sz="1000" dirty="0">
              <a:latin typeface="+mn-ea"/>
              <a:ea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5004048" y="3465104"/>
            <a:ext cx="0" cy="90000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5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/>
          <p:nvPr/>
        </p:nvCxnSpPr>
        <p:spPr>
          <a:xfrm>
            <a:off x="4572000" y="1340768"/>
            <a:ext cx="1558504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99664"/>
            <a:ext cx="2226702" cy="4155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30" y="1124744"/>
            <a:ext cx="634225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1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01430270"/>
              </p:ext>
            </p:extLst>
          </p:nvPr>
        </p:nvGraphicFramePr>
        <p:xfrm>
          <a:off x="683569" y="1052736"/>
          <a:ext cx="4176467" cy="1512168"/>
        </p:xfrm>
        <a:graphic>
          <a:graphicData uri="http://schemas.openxmlformats.org/drawingml/2006/table">
            <a:tbl>
              <a:tblPr/>
              <a:tblGrid>
                <a:gridCol w="368531">
                  <a:extLst>
                    <a:ext uri="{9D8B030D-6E8A-4147-A177-3AD203B41FA5}">
                      <a16:colId xmlns:a16="http://schemas.microsoft.com/office/drawing/2014/main" val="1117361393"/>
                    </a:ext>
                  </a:extLst>
                </a:gridCol>
                <a:gridCol w="368531">
                  <a:extLst>
                    <a:ext uri="{9D8B030D-6E8A-4147-A177-3AD203B41FA5}">
                      <a16:colId xmlns:a16="http://schemas.microsoft.com/office/drawing/2014/main" val="3061287971"/>
                    </a:ext>
                  </a:extLst>
                </a:gridCol>
                <a:gridCol w="368531">
                  <a:extLst>
                    <a:ext uri="{9D8B030D-6E8A-4147-A177-3AD203B41FA5}">
                      <a16:colId xmlns:a16="http://schemas.microsoft.com/office/drawing/2014/main" val="2546190437"/>
                    </a:ext>
                  </a:extLst>
                </a:gridCol>
                <a:gridCol w="429844">
                  <a:extLst>
                    <a:ext uri="{9D8B030D-6E8A-4147-A177-3AD203B41FA5}">
                      <a16:colId xmlns:a16="http://schemas.microsoft.com/office/drawing/2014/main" val="1605038888"/>
                    </a:ext>
                  </a:extLst>
                </a:gridCol>
                <a:gridCol w="368531">
                  <a:extLst>
                    <a:ext uri="{9D8B030D-6E8A-4147-A177-3AD203B41FA5}">
                      <a16:colId xmlns:a16="http://schemas.microsoft.com/office/drawing/2014/main" val="1999781587"/>
                    </a:ext>
                  </a:extLst>
                </a:gridCol>
                <a:gridCol w="368531">
                  <a:extLst>
                    <a:ext uri="{9D8B030D-6E8A-4147-A177-3AD203B41FA5}">
                      <a16:colId xmlns:a16="http://schemas.microsoft.com/office/drawing/2014/main" val="2832632075"/>
                    </a:ext>
                  </a:extLst>
                </a:gridCol>
                <a:gridCol w="368531">
                  <a:extLst>
                    <a:ext uri="{9D8B030D-6E8A-4147-A177-3AD203B41FA5}">
                      <a16:colId xmlns:a16="http://schemas.microsoft.com/office/drawing/2014/main" val="1026919661"/>
                    </a:ext>
                  </a:extLst>
                </a:gridCol>
                <a:gridCol w="429844">
                  <a:extLst>
                    <a:ext uri="{9D8B030D-6E8A-4147-A177-3AD203B41FA5}">
                      <a16:colId xmlns:a16="http://schemas.microsoft.com/office/drawing/2014/main" val="3788473976"/>
                    </a:ext>
                  </a:extLst>
                </a:gridCol>
                <a:gridCol w="368531">
                  <a:extLst>
                    <a:ext uri="{9D8B030D-6E8A-4147-A177-3AD203B41FA5}">
                      <a16:colId xmlns:a16="http://schemas.microsoft.com/office/drawing/2014/main" val="533879643"/>
                    </a:ext>
                  </a:extLst>
                </a:gridCol>
                <a:gridCol w="368531">
                  <a:extLst>
                    <a:ext uri="{9D8B030D-6E8A-4147-A177-3AD203B41FA5}">
                      <a16:colId xmlns:a16="http://schemas.microsoft.com/office/drawing/2014/main" val="725939537"/>
                    </a:ext>
                  </a:extLst>
                </a:gridCol>
                <a:gridCol w="368531">
                  <a:extLst>
                    <a:ext uri="{9D8B030D-6E8A-4147-A177-3AD203B41FA5}">
                      <a16:colId xmlns:a16="http://schemas.microsoft.com/office/drawing/2014/main" val="2986448680"/>
                    </a:ext>
                  </a:extLst>
                </a:gridCol>
              </a:tblGrid>
              <a:tr h="378042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배열 </a:t>
                      </a:r>
                      <a:r>
                        <a:rPr lang="ko-KR" altLang="en-US" sz="1000" kern="0" spc="0" dirty="0">
                          <a:solidFill>
                            <a:srgbClr val="0000CC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(3,3)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출 </a:t>
                      </a:r>
                      <a:r>
                        <a:rPr lang="ko-KR" altLang="en-US" sz="1000" kern="0" spc="0" dirty="0" err="1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력</a:t>
                      </a:r>
                      <a:r>
                        <a:rPr lang="en-US" altLang="ko-KR" sz="10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출 </a:t>
                      </a:r>
                      <a:r>
                        <a:rPr lang="ko-KR" altLang="en-US" sz="1000" kern="0" spc="0" dirty="0" err="1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력</a:t>
                      </a:r>
                      <a:r>
                        <a:rPr lang="en-US" altLang="ko-KR" sz="1000" kern="0" spc="0" dirty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65216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en-US" sz="10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FF00F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⇒</a:t>
                      </a:r>
                      <a:endParaRPr lang="ko-KR" altLang="en-US" sz="1200" kern="0" spc="0">
                        <a:solidFill>
                          <a:srgbClr val="FF00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⇒</a:t>
                      </a:r>
                      <a:endParaRPr lang="ko-KR" altLang="en-US" sz="1200" kern="0" spc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27314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en-US" sz="10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en-US" sz="10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en-US" sz="10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41480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en-US" sz="10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endParaRPr lang="en-US" sz="10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en-US" sz="1000" kern="0" spc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217248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 smtClean="0"/>
              <a:t>문제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아래와 같이 배열에 자료를 입력하고 출력하라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708920"/>
            <a:ext cx="6912768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분석</a:t>
            </a:r>
            <a:r>
              <a:rPr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endParaRPr lang="ko-KR" altLang="en-US" sz="12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선언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(3,3)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A(R,C) = A(</a:t>
            </a:r>
            <a:r>
              <a:rPr lang="ko-KR" altLang="en-US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1~9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카운터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V=V+1(1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증가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A(R,C) = V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카운터 값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배열에 저장</a:t>
            </a:r>
            <a:endParaRPr lang="ko-KR" altLang="en-US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진행방향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)=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=ROW)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수행 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r=r+1(</a:t>
            </a:r>
            <a:r>
              <a:rPr lang="ko-KR" altLang="en-US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열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(C=Column) :  </a:t>
            </a: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A(R,C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)=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</a:t>
            </a: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</a:t>
            </a:r>
            <a:r>
              <a:rPr lang="en-US" altLang="ko-KR" sz="1200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진행방향 ⇒ </a:t>
            </a:r>
            <a:r>
              <a:rPr lang="ko-KR" altLang="en-US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입력과 동일</a:t>
            </a:r>
            <a:endParaRPr lang="en-US" altLang="ko-KR" sz="1200" kern="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진행방향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C=Column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수행 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c=c+1(</a:t>
            </a:r>
            <a:r>
              <a:rPr lang="ko-KR" altLang="en-US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= </a:t>
            </a:r>
            <a:r>
              <a:rPr lang="ko-KR" altLang="en-US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행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=ROW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수행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ko-KR" altLang="en-US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endParaRPr lang="en-US" altLang="ko-KR" sz="1200" kern="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A(R,C)=A(</a:t>
            </a: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</a:t>
            </a:r>
            <a:r>
              <a:rPr lang="en-US" altLang="ko-KR" sz="1200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비교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)= 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=3.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=3),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IF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FOR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68" y="1027608"/>
            <a:ext cx="1485900" cy="15121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00" y="1124744"/>
            <a:ext cx="1611464" cy="144016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339752" y="1484784"/>
            <a:ext cx="216024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833632" y="1556792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699792" y="1484784"/>
            <a:ext cx="216024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059832" y="1484784"/>
            <a:ext cx="216024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55576" y="1487096"/>
            <a:ext cx="216024" cy="0"/>
          </a:xfrm>
          <a:prstGeom prst="straightConnector1">
            <a:avLst/>
          </a:prstGeom>
          <a:ln w="1905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115616" y="1487096"/>
            <a:ext cx="216024" cy="0"/>
          </a:xfrm>
          <a:prstGeom prst="straightConnector1">
            <a:avLst/>
          </a:prstGeom>
          <a:ln w="1905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475656" y="1487096"/>
            <a:ext cx="216024" cy="0"/>
          </a:xfrm>
          <a:prstGeom prst="straightConnector1">
            <a:avLst/>
          </a:prstGeom>
          <a:ln w="1905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833632" y="1916832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833632" y="2276872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87514" y="1484784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287514" y="1844824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287514" y="2215897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683568" y="764299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endParaRPr lang="ko-KR" altLang="en-US" sz="1200" dirty="0">
              <a:solidFill>
                <a:srgbClr val="0000CC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75461" y="781100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endParaRPr lang="ko-KR" altLang="en-US" sz="1200" dirty="0">
              <a:solidFill>
                <a:srgbClr val="0000CC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56177" y="781099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endParaRPr lang="ko-KR" altLang="en-US" sz="1200" dirty="0">
              <a:solidFill>
                <a:srgbClr val="0000C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33" y="1731896"/>
            <a:ext cx="395632" cy="1677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905" y="1744241"/>
            <a:ext cx="420224" cy="172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/>
              <p14:cNvContentPartPr/>
              <p14:nvPr/>
            </p14:nvContentPartPr>
            <p14:xfrm>
              <a:off x="1054080" y="1657440"/>
              <a:ext cx="3130920" cy="763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4720" y="1648080"/>
                <a:ext cx="314964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65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순서도: 수행의 시작/종료 25"/>
          <p:cNvSpPr/>
          <p:nvPr/>
        </p:nvSpPr>
        <p:spPr>
          <a:xfrm>
            <a:off x="3576309" y="990776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27" name="순서도: 준비 26"/>
          <p:cNvSpPr/>
          <p:nvPr/>
        </p:nvSpPr>
        <p:spPr>
          <a:xfrm>
            <a:off x="3493245" y="1592623"/>
            <a:ext cx="1237226" cy="322481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2872472" y="2780928"/>
            <a:ext cx="2476917" cy="1894793"/>
            <a:chOff x="2698640" y="3927676"/>
            <a:chExt cx="2476917" cy="2309636"/>
          </a:xfrm>
        </p:grpSpPr>
        <p:sp>
          <p:nvSpPr>
            <p:cNvPr id="30" name="직사각형 29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98640" y="3927676"/>
              <a:ext cx="2453449" cy="3221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C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=1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to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3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step 1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27784" y="2152879"/>
            <a:ext cx="2900283" cy="3076321"/>
            <a:chOff x="2453952" y="2018984"/>
            <a:chExt cx="2900283" cy="4434352"/>
          </a:xfrm>
        </p:grpSpPr>
        <p:sp>
          <p:nvSpPr>
            <p:cNvPr id="28" name="직사각형 27"/>
            <p:cNvSpPr/>
            <p:nvPr/>
          </p:nvSpPr>
          <p:spPr>
            <a:xfrm>
              <a:off x="2453952" y="2032328"/>
              <a:ext cx="2900283" cy="442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466783" y="2018984"/>
              <a:ext cx="2877404" cy="490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rgbClr val="0000CC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=1 to 3 step 1</a:t>
              </a:r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7942" y="1026223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096562" y="1322494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085323" y="1915104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4085323" y="2511184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대체 처리 56"/>
          <p:cNvSpPr/>
          <p:nvPr/>
        </p:nvSpPr>
        <p:spPr>
          <a:xfrm>
            <a:off x="3378487" y="3284985"/>
            <a:ext cx="1404000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V=V+1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4085323" y="3068960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4085323" y="4437112"/>
            <a:ext cx="0" cy="350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수행의 시작/종료 66"/>
          <p:cNvSpPr/>
          <p:nvPr/>
        </p:nvSpPr>
        <p:spPr>
          <a:xfrm>
            <a:off x="6726791" y="5373014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r>
              <a:rPr lang="ko-KR" altLang="en-US" sz="1800" dirty="0" smtClean="0"/>
              <a:t>문제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아래와 같이 배열에 자료를 입력하고 출력하라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45" y="883919"/>
            <a:ext cx="1404183" cy="127821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25" y="1366800"/>
            <a:ext cx="806283" cy="199651"/>
          </a:xfrm>
          <a:prstGeom prst="rect">
            <a:avLst/>
          </a:prstGeom>
        </p:spPr>
      </p:pic>
      <p:sp>
        <p:nvSpPr>
          <p:cNvPr id="69" name="순서도: 대체 처리 68"/>
          <p:cNvSpPr/>
          <p:nvPr/>
        </p:nvSpPr>
        <p:spPr>
          <a:xfrm>
            <a:off x="3387631" y="3740739"/>
            <a:ext cx="1404000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A[R][C]=V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4085323" y="3501008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순서도: 문서 70"/>
          <p:cNvSpPr/>
          <p:nvPr/>
        </p:nvSpPr>
        <p:spPr>
          <a:xfrm>
            <a:off x="3422691" y="4211944"/>
            <a:ext cx="1368000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4085323" y="3956739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문서 72"/>
          <p:cNvSpPr/>
          <p:nvPr/>
        </p:nvSpPr>
        <p:spPr>
          <a:xfrm>
            <a:off x="3402916" y="4787758"/>
            <a:ext cx="1368000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0000CC"/>
                </a:solidFill>
                <a:latin typeface="+mn-ea"/>
              </a:rPr>
              <a:t>＼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</a:rPr>
              <a:t>n</a:t>
            </a:r>
            <a:endParaRPr lang="ko-KR" altLang="en-US" sz="1000" b="1" dirty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4085323" y="5053877"/>
            <a:ext cx="0" cy="350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988562" y="6054406"/>
            <a:ext cx="182906" cy="1829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7151370" y="2322106"/>
            <a:ext cx="182906" cy="1829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6018631" y="3366142"/>
            <a:ext cx="2476917" cy="1062103"/>
            <a:chOff x="2698640" y="3927673"/>
            <a:chExt cx="2476917" cy="2309639"/>
          </a:xfrm>
        </p:grpSpPr>
        <p:sp>
          <p:nvSpPr>
            <p:cNvPr id="78" name="직사각형 77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698640" y="3927673"/>
              <a:ext cx="2453449" cy="5684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rgbClr val="0000FF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=1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to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3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step 1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773943" y="2738095"/>
            <a:ext cx="2900283" cy="2419098"/>
            <a:chOff x="2453952" y="2018984"/>
            <a:chExt cx="2900283" cy="4434352"/>
          </a:xfrm>
        </p:grpSpPr>
        <p:sp>
          <p:nvSpPr>
            <p:cNvPr id="81" name="직사각형 80"/>
            <p:cNvSpPr/>
            <p:nvPr/>
          </p:nvSpPr>
          <p:spPr>
            <a:xfrm>
              <a:off x="2453952" y="2032328"/>
              <a:ext cx="2900283" cy="442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466783" y="2018984"/>
              <a:ext cx="2877404" cy="548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C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=1 to 3 step 1</a:t>
              </a:r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83" name="직선 화살표 연결선 82"/>
          <p:cNvCxnSpPr/>
          <p:nvPr/>
        </p:nvCxnSpPr>
        <p:spPr>
          <a:xfrm>
            <a:off x="7248371" y="2522094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7248371" y="3078111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7248371" y="3654175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7248371" y="4172739"/>
            <a:ext cx="0" cy="50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순서도: 문서 89"/>
          <p:cNvSpPr/>
          <p:nvPr/>
        </p:nvSpPr>
        <p:spPr>
          <a:xfrm>
            <a:off x="6574443" y="3892396"/>
            <a:ext cx="1368000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92" name="순서도: 문서 91"/>
          <p:cNvSpPr/>
          <p:nvPr/>
        </p:nvSpPr>
        <p:spPr>
          <a:xfrm>
            <a:off x="6567956" y="4716467"/>
            <a:ext cx="1368000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0000CC"/>
                </a:solidFill>
                <a:latin typeface="+mn-ea"/>
              </a:rPr>
              <a:t>＼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</a:rPr>
              <a:t>n</a:t>
            </a:r>
            <a:endParaRPr lang="ko-KR" altLang="en-US" sz="1000" b="1" dirty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>
            <a:off x="7248371" y="4981870"/>
            <a:ext cx="0" cy="350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순서도: 문서 93"/>
          <p:cNvSpPr/>
          <p:nvPr/>
        </p:nvSpPr>
        <p:spPr>
          <a:xfrm>
            <a:off x="3403418" y="5446093"/>
            <a:ext cx="1368000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0000CC"/>
                </a:solidFill>
                <a:latin typeface="+mn-ea"/>
              </a:rPr>
              <a:t>＼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</a:rPr>
              <a:t>n</a:t>
            </a:r>
            <a:endParaRPr lang="ko-KR" altLang="en-US" sz="1000" b="1" dirty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4085323" y="5689991"/>
            <a:ext cx="0" cy="350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070" y="5332516"/>
            <a:ext cx="1193652" cy="10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83568" y="1119394"/>
            <a:ext cx="2520280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4)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  <a:ea typeface="+mn-ea"/>
              </a:rPr>
              <a:t>로직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알고리즘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분석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r>
              <a:rPr lang="ko-KR" altLang="en-US" sz="1800" dirty="0" smtClean="0"/>
              <a:t>문제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아래와 같이 배열에 자료를 입력하고 출력하라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18" y="1568177"/>
            <a:ext cx="1634765" cy="4768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574" y="1052736"/>
            <a:ext cx="4621111" cy="316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0" y="2103724"/>
            <a:ext cx="2590456" cy="16853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115" y="581164"/>
            <a:ext cx="1944299" cy="12254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4279828"/>
            <a:ext cx="6840760" cy="236014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1331640" y="1966343"/>
            <a:ext cx="936104" cy="598561"/>
          </a:xfrm>
          <a:prstGeom prst="straightConnector1">
            <a:avLst/>
          </a:prstGeom>
          <a:ln w="28575">
            <a:solidFill>
              <a:srgbClr val="B7003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1078188" y="2000226"/>
            <a:ext cx="1052262" cy="564678"/>
          </a:xfrm>
          <a:prstGeom prst="straightConnector1">
            <a:avLst/>
          </a:prstGeom>
          <a:ln w="28575">
            <a:solidFill>
              <a:srgbClr val="B7003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852380" y="1906192"/>
            <a:ext cx="1372586" cy="668176"/>
          </a:xfrm>
          <a:prstGeom prst="straightConnector1">
            <a:avLst/>
          </a:prstGeom>
          <a:ln w="28575">
            <a:solidFill>
              <a:srgbClr val="B7003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15334" y="1906192"/>
            <a:ext cx="646049" cy="730720"/>
          </a:xfrm>
          <a:prstGeom prst="straightConnector1">
            <a:avLst/>
          </a:prstGeom>
          <a:ln w="28575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840525" y="1917133"/>
            <a:ext cx="720858" cy="1512071"/>
          </a:xfrm>
          <a:prstGeom prst="straightConnector1">
            <a:avLst/>
          </a:prstGeom>
          <a:ln w="28575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899585" y="1917133"/>
            <a:ext cx="661798" cy="1177800"/>
          </a:xfrm>
          <a:prstGeom prst="straightConnector1">
            <a:avLst/>
          </a:prstGeom>
          <a:ln w="28575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2190600" y="139680"/>
              <a:ext cx="1365840" cy="6926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1240" y="130320"/>
                <a:ext cx="1384560" cy="7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44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1" y="116632"/>
            <a:ext cx="7559675" cy="576263"/>
          </a:xfrm>
        </p:spPr>
        <p:txBody>
          <a:bodyPr/>
          <a:lstStyle/>
          <a:p>
            <a:r>
              <a:rPr lang="ko-KR" altLang="en-US" sz="1800" dirty="0" smtClean="0">
                <a:solidFill>
                  <a:srgbClr val="FF0000"/>
                </a:solidFill>
              </a:rPr>
              <a:t>문제</a:t>
            </a:r>
            <a:r>
              <a:rPr lang="en-US" altLang="ko-KR" sz="1800" dirty="0" smtClean="0">
                <a:solidFill>
                  <a:srgbClr val="FF0000"/>
                </a:solidFill>
              </a:rPr>
              <a:t>6)</a:t>
            </a:r>
            <a:r>
              <a:rPr lang="ko-KR" altLang="en-US" sz="1800" dirty="0" smtClean="0">
                <a:solidFill>
                  <a:srgbClr val="FF0000"/>
                </a:solidFill>
              </a:rPr>
              <a:t> </a:t>
            </a:r>
            <a:r>
              <a:rPr lang="ko-KR" altLang="en-US" sz="1800" dirty="0" err="1" smtClean="0"/>
              <a:t>행우선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/ </a:t>
            </a:r>
            <a:r>
              <a:rPr lang="ko-KR" altLang="en-US" sz="1800" dirty="0" err="1" smtClean="0"/>
              <a:t>열우선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배열 </a:t>
            </a:r>
            <a:r>
              <a:rPr lang="ko-KR" altLang="en-US" sz="1800" dirty="0" smtClean="0"/>
              <a:t>채우기</a:t>
            </a:r>
            <a:endParaRPr lang="ko-KR" altLang="en-US" sz="1800" dirty="0"/>
          </a:p>
        </p:txBody>
      </p:sp>
      <p:sp>
        <p:nvSpPr>
          <p:cNvPr id="5" name="직사각형 4"/>
          <p:cNvSpPr/>
          <p:nvPr/>
        </p:nvSpPr>
        <p:spPr>
          <a:xfrm>
            <a:off x="399483" y="980728"/>
            <a:ext cx="72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kumimoji="0" lang="ko-KR" altLang="en-US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아래의 도표와 같이 값을 저장해주는 알고리즘 구현</a:t>
            </a:r>
            <a:endParaRPr lang="ko-KR" altLang="en-US" dirty="0"/>
          </a:p>
        </p:txBody>
      </p:sp>
      <p:pic>
        <p:nvPicPr>
          <p:cNvPr id="8193" name="_x260322000" descr="EMB00003b8cb9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0" y="1728018"/>
            <a:ext cx="3121584" cy="2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88514" y="1469677"/>
            <a:ext cx="49759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분석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endParaRPr lang="ko-KR" altLang="en-US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 선언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(5,5) = </a:t>
            </a:r>
            <a:r>
              <a:rPr lang="en-US" altLang="ko-KR" sz="1200" kern="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A(R,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1200" kern="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</a:t>
            </a:r>
            <a:r>
              <a:rPr lang="ko-KR" altLang="en-US" sz="1200" kern="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1~25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카운터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V=V+1(1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증가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A(R,C) = V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카운터 값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배열에 저장</a:t>
            </a:r>
            <a:endParaRPr lang="ko-KR" altLang="en-US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진행방향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행→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⇒ </a:t>
            </a:r>
            <a:r>
              <a:rPr lang="ko-KR" altLang="en-US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R=R+1(</a:t>
            </a:r>
            <a:r>
              <a:rPr lang="ko-KR" altLang="en-US" sz="12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⇒ 행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=ROW;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 까지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R=R+1(</a:t>
            </a:r>
            <a:r>
              <a:rPr lang="ko-KR" altLang="en-US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A(R,C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)=A(</a:t>
            </a: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</a:t>
            </a: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</a:t>
            </a: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A(</a:t>
            </a: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2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비교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)= </a:t>
            </a:r>
            <a:r>
              <a:rPr lang="en-US" altLang="ko-KR" sz="12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=5.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=5),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IF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FOR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962901"/>
            <a:ext cx="1611464" cy="14401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39" y="1349240"/>
            <a:ext cx="1168508" cy="3134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5802" y="1404726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C1=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1173971" y="5517232"/>
            <a:ext cx="1685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R1=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 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C1=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227011" y="1843387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R1=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ko-KR" altLang="en-US" sz="1200" b="1" dirty="0"/>
          </a:p>
        </p:txBody>
      </p:sp>
      <p:sp>
        <p:nvSpPr>
          <p:cNvPr id="11" name="직사각형 10"/>
          <p:cNvSpPr/>
          <p:nvPr/>
        </p:nvSpPr>
        <p:spPr>
          <a:xfrm>
            <a:off x="227011" y="2267381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R2=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ko-KR" altLang="en-US" sz="1200" b="1" dirty="0"/>
          </a:p>
        </p:txBody>
      </p:sp>
      <p:sp>
        <p:nvSpPr>
          <p:cNvPr id="12" name="직사각형 11"/>
          <p:cNvSpPr/>
          <p:nvPr/>
        </p:nvSpPr>
        <p:spPr>
          <a:xfrm>
            <a:off x="227011" y="26913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R3=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227011" y="3115369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R4=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227011" y="3539364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R5=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endParaRPr lang="ko-KR" altLang="en-US" sz="1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/>
              <p14:cNvContentPartPr/>
              <p14:nvPr/>
            </p14:nvContentPartPr>
            <p14:xfrm>
              <a:off x="4546440" y="279360"/>
              <a:ext cx="540360" cy="2415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7080" y="270000"/>
                <a:ext cx="55908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7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순서도: 수행의 시작/종료 25"/>
          <p:cNvSpPr/>
          <p:nvPr/>
        </p:nvSpPr>
        <p:spPr>
          <a:xfrm>
            <a:off x="4101542" y="1422824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27" name="순서도: 준비 26"/>
          <p:cNvSpPr/>
          <p:nvPr/>
        </p:nvSpPr>
        <p:spPr>
          <a:xfrm>
            <a:off x="4018478" y="2024671"/>
            <a:ext cx="1237226" cy="322481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22272" y="2031804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606322" y="175454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606322" y="234715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대체 처리 56"/>
          <p:cNvSpPr/>
          <p:nvPr/>
        </p:nvSpPr>
        <p:spPr>
          <a:xfrm>
            <a:off x="3990219" y="3761632"/>
            <a:ext cx="1276364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V=V+1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67" name="순서도: 수행의 시작/종료 66"/>
          <p:cNvSpPr/>
          <p:nvPr/>
        </p:nvSpPr>
        <p:spPr>
          <a:xfrm>
            <a:off x="4105422" y="6119188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449" y="2829071"/>
            <a:ext cx="806283" cy="199651"/>
          </a:xfrm>
          <a:prstGeom prst="rect">
            <a:avLst/>
          </a:prstGeom>
        </p:spPr>
      </p:pic>
      <p:cxnSp>
        <p:nvCxnSpPr>
          <p:cNvPr id="75" name="직선 화살표 연결선 74"/>
          <p:cNvCxnSpPr/>
          <p:nvPr/>
        </p:nvCxnSpPr>
        <p:spPr>
          <a:xfrm>
            <a:off x="4606322" y="4986392"/>
            <a:ext cx="0" cy="39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372097" y="3144544"/>
            <a:ext cx="2476917" cy="2097483"/>
            <a:chOff x="2698640" y="3927675"/>
            <a:chExt cx="2476917" cy="2309637"/>
          </a:xfrm>
        </p:grpSpPr>
        <p:sp>
          <p:nvSpPr>
            <p:cNvPr id="78" name="직사각형 77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698640" y="3927675"/>
              <a:ext cx="2453449" cy="3558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For 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=1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to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5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step 1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206725" y="2585373"/>
            <a:ext cx="2900283" cy="3320113"/>
            <a:chOff x="2453952" y="2018984"/>
            <a:chExt cx="2900283" cy="4434352"/>
          </a:xfrm>
        </p:grpSpPr>
        <p:sp>
          <p:nvSpPr>
            <p:cNvPr id="81" name="직사각형 80"/>
            <p:cNvSpPr/>
            <p:nvPr/>
          </p:nvSpPr>
          <p:spPr>
            <a:xfrm>
              <a:off x="2453952" y="2032328"/>
              <a:ext cx="2900283" cy="442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466783" y="2018984"/>
              <a:ext cx="2877404" cy="4153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For C=1 to 5 step 1</a:t>
              </a:r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0" name="순서도: 문서 89"/>
          <p:cNvSpPr/>
          <p:nvPr/>
        </p:nvSpPr>
        <p:spPr>
          <a:xfrm>
            <a:off x="3988583" y="4704176"/>
            <a:ext cx="1243636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92" name="순서도: 문서 91"/>
          <p:cNvSpPr/>
          <p:nvPr/>
        </p:nvSpPr>
        <p:spPr>
          <a:xfrm>
            <a:off x="3931009" y="5379833"/>
            <a:ext cx="1368000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0000CC"/>
                </a:solidFill>
                <a:latin typeface="+mn-ea"/>
              </a:rPr>
              <a:t>＼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</a:rPr>
              <a:t>n</a:t>
            </a:r>
            <a:endParaRPr lang="ko-KR" altLang="en-US" sz="1000" b="1" dirty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4606322" y="5681589"/>
            <a:ext cx="0" cy="39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제목 2"/>
          <p:cNvSpPr txBox="1">
            <a:spLocks/>
          </p:cNvSpPr>
          <p:nvPr/>
        </p:nvSpPr>
        <p:spPr bwMode="auto">
          <a:xfrm>
            <a:off x="213074" y="42004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kumimoji="0" lang="ko-KR" altLang="en-US" sz="1800" smtClean="0">
                <a:solidFill>
                  <a:srgbClr val="FF0000"/>
                </a:solidFill>
              </a:rPr>
              <a:t>문제</a:t>
            </a:r>
            <a:r>
              <a:rPr kumimoji="0" lang="en-US" altLang="ko-KR" sz="1800" smtClean="0">
                <a:solidFill>
                  <a:srgbClr val="FF0000"/>
                </a:solidFill>
              </a:rPr>
              <a:t>6)</a:t>
            </a:r>
            <a:r>
              <a:rPr kumimoji="0" lang="ko-KR" altLang="en-US" sz="1800" smtClean="0">
                <a:solidFill>
                  <a:srgbClr val="FF0000"/>
                </a:solidFill>
              </a:rPr>
              <a:t> </a:t>
            </a:r>
            <a:r>
              <a:rPr kumimoji="0" lang="ko-KR" altLang="en-US" sz="1800" smtClean="0"/>
              <a:t>행우선 </a:t>
            </a:r>
            <a:r>
              <a:rPr kumimoji="0" lang="en-US" altLang="ko-KR" sz="1800" smtClean="0"/>
              <a:t>/ </a:t>
            </a:r>
            <a:r>
              <a:rPr kumimoji="0" lang="ko-KR" altLang="en-US" sz="1800" smtClean="0"/>
              <a:t>열우선 배열 채우기</a:t>
            </a:r>
            <a:endParaRPr kumimoji="0" lang="ko-KR" altLang="en-US" sz="1800" dirty="0"/>
          </a:p>
        </p:txBody>
      </p:sp>
      <p:sp>
        <p:nvSpPr>
          <p:cNvPr id="52" name="직사각형 51"/>
          <p:cNvSpPr/>
          <p:nvPr/>
        </p:nvSpPr>
        <p:spPr>
          <a:xfrm>
            <a:off x="399483" y="980728"/>
            <a:ext cx="72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kumimoji="0" lang="ko-KR" altLang="en-US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아래의 도표와 같이 값을 저장해주는 알고리즘 구현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20" y="3126906"/>
            <a:ext cx="1611464" cy="1440160"/>
          </a:xfrm>
          <a:prstGeom prst="rect">
            <a:avLst/>
          </a:prstGeom>
        </p:spPr>
      </p:pic>
      <p:cxnSp>
        <p:nvCxnSpPr>
          <p:cNvPr id="59" name="직선 화살표 연결선 58"/>
          <p:cNvCxnSpPr/>
          <p:nvPr/>
        </p:nvCxnSpPr>
        <p:spPr>
          <a:xfrm>
            <a:off x="4606322" y="292072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4606322" y="352899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4606322" y="3978223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대체 처리 64"/>
          <p:cNvSpPr/>
          <p:nvPr/>
        </p:nvSpPr>
        <p:spPr>
          <a:xfrm>
            <a:off x="3990219" y="4194223"/>
            <a:ext cx="1276364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A[R][C]=V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4606322" y="4459066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_x260322000" descr="EMB00003b8cb9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324" y="3161039"/>
            <a:ext cx="2257280" cy="164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1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83568" y="1119394"/>
            <a:ext cx="2520280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4)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  <a:ea typeface="+mn-ea"/>
              </a:rPr>
              <a:t>로직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알고리즘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분석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r>
              <a:rPr lang="ko-KR" altLang="en-US" sz="1800" dirty="0" smtClean="0"/>
              <a:t>문제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아래와 같이 배열에 자료를 입력하고 출력하라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1531540"/>
            <a:ext cx="1296144" cy="3780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089274"/>
            <a:ext cx="4176464" cy="3179830"/>
          </a:xfrm>
          <a:prstGeom prst="rect">
            <a:avLst/>
          </a:prstGeom>
        </p:spPr>
      </p:pic>
      <p:pic>
        <p:nvPicPr>
          <p:cNvPr id="15" name="_x260322000" descr="EMB00003b8cb9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35" y="1961591"/>
            <a:ext cx="2124923" cy="16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9" y="3956393"/>
            <a:ext cx="6643001" cy="28065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4490535"/>
            <a:ext cx="576064" cy="168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536" y="238227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=R</a:t>
            </a:r>
            <a:endParaRPr lang="ko-KR" altLang="en-US" sz="14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2557" y="1662241"/>
            <a:ext cx="81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열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=C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15617" y="3696506"/>
            <a:ext cx="1685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R1=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 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C1=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고정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8314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1" y="116632"/>
            <a:ext cx="7559675" cy="576263"/>
          </a:xfrm>
        </p:spPr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7)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 모양으로 배열 채우기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483" y="980728"/>
            <a:ext cx="72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kumimoji="0" lang="ko-KR" altLang="en-US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아래의 도표와 같이 값을 저장해주는 알고리즘 구현</a:t>
            </a:r>
            <a:endParaRPr lang="ko-KR" altLang="en-US" dirty="0"/>
          </a:p>
        </p:txBody>
      </p:sp>
      <p:pic>
        <p:nvPicPr>
          <p:cNvPr id="9217" name="_x416088816" descr="EMB00003b8cb9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34469"/>
            <a:ext cx="2448272" cy="164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848" y="2132856"/>
            <a:ext cx="5688632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 smtClean="0">
                <a:solidFill>
                  <a:srgbClr val="FF0000"/>
                </a:solidFill>
                <a:latin typeface="+mn-ea"/>
                <a:ea typeface="+mn-ea"/>
              </a:rPr>
              <a:t>문제 분석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1)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차원 배열 선언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=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(5,5) = A(R,C) = A(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행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2)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1~15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까지 카운터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=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V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⇒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V=V+1(1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씩 증가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⇒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A(R,C) = V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  <a:ea typeface="+mn-ea"/>
              </a:rPr>
              <a:t>카운터값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배열에 저장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3)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진행방향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= 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ko-KR" altLang="en-US" sz="1200" kern="0" dirty="0">
                <a:solidFill>
                  <a:srgbClr val="0000FF"/>
                </a:solidFill>
                <a:latin typeface="+mn-ea"/>
                <a:ea typeface="+mn-ea"/>
              </a:rPr>
              <a:t>행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가로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행→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행→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행→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5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행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(R=ROW)</a:t>
            </a:r>
            <a:endParaRPr lang="ko-KR" altLang="en-US" sz="1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⇒ 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ko-KR" altLang="en-US" sz="1200" kern="0" dirty="0">
                <a:solidFill>
                  <a:srgbClr val="0000FF"/>
                </a:solidFill>
                <a:latin typeface="+mn-ea"/>
                <a:ea typeface="+mn-ea"/>
              </a:rPr>
              <a:t>행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진행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: c=c+1(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  <a:ea typeface="+mn-ea"/>
              </a:rPr>
              <a:t>열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증가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⇥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1~5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까지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(C=COLUMN;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세로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)) 1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5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까지 수행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: R=R+1(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  <a:ea typeface="+mn-ea"/>
              </a:rPr>
              <a:t>행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증가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A(R,C)=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A(1,1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A(1,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A(1,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A(1,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4)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A(1,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5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⇒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200" kern="0" dirty="0">
                <a:solidFill>
                  <a:srgbClr val="0000FF"/>
                </a:solidFill>
                <a:latin typeface="+mn-ea"/>
                <a:ea typeface="+mn-ea"/>
              </a:rPr>
              <a:t>행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진행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: c=c+1(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  <a:ea typeface="+mn-ea"/>
              </a:rPr>
              <a:t>열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증가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⇥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2~5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까지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(C=COLUMN;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세로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)) 2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5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까지 수행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: R=R+1(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  <a:ea typeface="+mn-ea"/>
              </a:rPr>
              <a:t>행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증가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A(R,C)=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A(2,2)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A(2,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A(2,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4)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A(2,</a:t>
            </a: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5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※ </a:t>
            </a:r>
            <a:r>
              <a:rPr lang="ko-KR" altLang="en-US" sz="1200" kern="0" dirty="0">
                <a:solidFill>
                  <a:srgbClr val="0000FF"/>
                </a:solidFill>
                <a:latin typeface="+mn-ea"/>
                <a:ea typeface="+mn-ea"/>
              </a:rPr>
              <a:t>식 도출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  <a:ea typeface="+mn-ea"/>
              </a:rPr>
              <a:t> ⇒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C = R (R=1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  <a:ea typeface="+mn-ea"/>
              </a:rPr>
              <a:t>이면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C=1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  <a:ea typeface="+mn-ea"/>
              </a:rPr>
              <a:t>부터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, R=2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  <a:ea typeface="+mn-ea"/>
              </a:rPr>
              <a:t>이면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C=2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  <a:ea typeface="+mn-ea"/>
              </a:rPr>
              <a:t>부터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endParaRPr lang="ko-KR" altLang="en-US" sz="12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FF"/>
                </a:solidFill>
                <a:latin typeface="+mn-ea"/>
                <a:ea typeface="+mn-ea"/>
              </a:rPr>
              <a:t>4)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번 비교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조건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)=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행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=5.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=5),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⇒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  <a:ea typeface="+mn-ea"/>
              </a:rPr>
              <a:t>조건문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( IF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, FOR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문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endParaRPr lang="ko-KR" altLang="en-US" sz="1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187624" y="1700808"/>
            <a:ext cx="1692000" cy="0"/>
          </a:xfrm>
          <a:prstGeom prst="straightConnector1">
            <a:avLst/>
          </a:prstGeom>
          <a:ln w="1905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1439624" y="1988840"/>
            <a:ext cx="1440000" cy="0"/>
          </a:xfrm>
          <a:prstGeom prst="straightConnector1">
            <a:avLst/>
          </a:prstGeom>
          <a:ln w="1905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799624" y="2304304"/>
            <a:ext cx="1080000" cy="0"/>
          </a:xfrm>
          <a:prstGeom prst="straightConnector1">
            <a:avLst/>
          </a:prstGeom>
          <a:ln w="1905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303624" y="2636912"/>
            <a:ext cx="576000" cy="0"/>
          </a:xfrm>
          <a:prstGeom prst="straightConnector1">
            <a:avLst/>
          </a:prstGeom>
          <a:ln w="1905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735624" y="2996952"/>
            <a:ext cx="144000" cy="0"/>
          </a:xfrm>
          <a:prstGeom prst="straightConnector1">
            <a:avLst/>
          </a:prstGeom>
          <a:ln w="19050"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520" y="238227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=R</a:t>
            </a:r>
            <a:endParaRPr lang="ko-KR" altLang="en-US" sz="14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3608" y="1324385"/>
            <a:ext cx="81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열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=C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0440" y="3714032"/>
            <a:ext cx="2349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R=1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R(1)~5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0440" y="4108504"/>
            <a:ext cx="2349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R=2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R(2)~5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440" y="4502976"/>
            <a:ext cx="2349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R=3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R(3)~5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0440" y="4897447"/>
            <a:ext cx="2349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R=4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R(4)~5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9256" y="5291918"/>
            <a:ext cx="2349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R=5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R(5)~5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072" y="1486525"/>
            <a:ext cx="2491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R1=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200" b="1" kern="0" dirty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>
                <a:solidFill>
                  <a:srgbClr val="FF0000"/>
                </a:solidFill>
                <a:latin typeface="+mn-ea"/>
                <a:ea typeface="+mn-ea"/>
              </a:rPr>
              <a:t>고정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/ C1=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열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증가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  <a:ea typeface="+mn-ea"/>
              </a:rPr>
              <a:t>수행 시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ko-KR" altLang="en-US" sz="1200" b="1" dirty="0" smtClean="0">
                <a:latin typeface="+mn-ea"/>
                <a:ea typeface="+mn-ea"/>
              </a:rPr>
              <a:t>의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  <a:ea typeface="+mn-ea"/>
              </a:rPr>
              <a:t>값</a:t>
            </a:r>
            <a:r>
              <a:rPr lang="ko-KR" altLang="en-US" sz="1200" b="1" dirty="0" smtClean="0">
                <a:latin typeface="+mn-ea"/>
                <a:ea typeface="+mn-ea"/>
              </a:rPr>
              <a:t>을 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받아서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  <a:ea typeface="+mn-ea"/>
              </a:rPr>
              <a:t>수행</a:t>
            </a:r>
            <a:endParaRPr lang="ko-KR" altLang="en-US" sz="12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4749840" y="260280"/>
              <a:ext cx="540000" cy="3304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480" y="250920"/>
                <a:ext cx="558720" cy="3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63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순서도: 수행의 시작/종료 25"/>
          <p:cNvSpPr/>
          <p:nvPr/>
        </p:nvSpPr>
        <p:spPr>
          <a:xfrm>
            <a:off x="4101542" y="1422824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27" name="순서도: 준비 26"/>
          <p:cNvSpPr/>
          <p:nvPr/>
        </p:nvSpPr>
        <p:spPr>
          <a:xfrm>
            <a:off x="4018478" y="2024671"/>
            <a:ext cx="1237226" cy="322481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22272" y="2031804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606322" y="175454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606322" y="234715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대체 처리 56"/>
          <p:cNvSpPr/>
          <p:nvPr/>
        </p:nvSpPr>
        <p:spPr>
          <a:xfrm>
            <a:off x="3990219" y="3761632"/>
            <a:ext cx="1276364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V=V+1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67" name="순서도: 수행의 시작/종료 66"/>
          <p:cNvSpPr/>
          <p:nvPr/>
        </p:nvSpPr>
        <p:spPr>
          <a:xfrm>
            <a:off x="4105422" y="6119188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1322998"/>
            <a:ext cx="806283" cy="199651"/>
          </a:xfrm>
          <a:prstGeom prst="rect">
            <a:avLst/>
          </a:prstGeom>
        </p:spPr>
      </p:pic>
      <p:cxnSp>
        <p:nvCxnSpPr>
          <p:cNvPr id="75" name="직선 화살표 연결선 74"/>
          <p:cNvCxnSpPr/>
          <p:nvPr/>
        </p:nvCxnSpPr>
        <p:spPr>
          <a:xfrm>
            <a:off x="4606322" y="4986392"/>
            <a:ext cx="0" cy="39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372097" y="3144544"/>
            <a:ext cx="2476917" cy="2097483"/>
            <a:chOff x="2698640" y="3927675"/>
            <a:chExt cx="2476917" cy="2309637"/>
          </a:xfrm>
        </p:grpSpPr>
        <p:sp>
          <p:nvSpPr>
            <p:cNvPr id="78" name="직사각형 77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698640" y="3927675"/>
              <a:ext cx="2453449" cy="3558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C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to 5 step 1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206725" y="2585373"/>
            <a:ext cx="2900283" cy="3320113"/>
            <a:chOff x="2453952" y="2018984"/>
            <a:chExt cx="2900283" cy="4434352"/>
          </a:xfrm>
        </p:grpSpPr>
        <p:sp>
          <p:nvSpPr>
            <p:cNvPr id="81" name="직사각형 80"/>
            <p:cNvSpPr/>
            <p:nvPr/>
          </p:nvSpPr>
          <p:spPr>
            <a:xfrm>
              <a:off x="2453952" y="2032328"/>
              <a:ext cx="2900283" cy="442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466783" y="2018984"/>
              <a:ext cx="2877404" cy="4153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=1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to 5 step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0" name="순서도: 문서 89"/>
          <p:cNvSpPr/>
          <p:nvPr/>
        </p:nvSpPr>
        <p:spPr>
          <a:xfrm>
            <a:off x="3988583" y="4704176"/>
            <a:ext cx="1243636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92" name="순서도: 문서 91"/>
          <p:cNvSpPr/>
          <p:nvPr/>
        </p:nvSpPr>
        <p:spPr>
          <a:xfrm>
            <a:off x="3931009" y="5379833"/>
            <a:ext cx="1368000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0000CC"/>
                </a:solidFill>
                <a:latin typeface="+mn-ea"/>
              </a:rPr>
              <a:t>＼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</a:rPr>
              <a:t>n</a:t>
            </a:r>
            <a:endParaRPr lang="ko-KR" altLang="en-US" sz="1000" b="1" dirty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4606322" y="5681589"/>
            <a:ext cx="0" cy="39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99483" y="980728"/>
            <a:ext cx="72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kumimoji="0" lang="ko-KR" altLang="en-US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아래의 도표와 같이 값을 저장해주는 알고리즘 구현</a:t>
            </a:r>
            <a:endParaRPr lang="ko-KR" altLang="en-US" dirty="0"/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4606322" y="292072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4606322" y="352899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4606322" y="3978223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대체 처리 64"/>
          <p:cNvSpPr/>
          <p:nvPr/>
        </p:nvSpPr>
        <p:spPr>
          <a:xfrm>
            <a:off x="3990219" y="4194223"/>
            <a:ext cx="1276364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A[R][C]=V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4606322" y="4459066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/>
          <p:cNvSpPr>
            <a:spLocks noGrp="1"/>
          </p:cNvSpPr>
          <p:nvPr>
            <p:ph type="title"/>
          </p:nvPr>
        </p:nvSpPr>
        <p:spPr>
          <a:xfrm>
            <a:off x="227011" y="116632"/>
            <a:ext cx="7559675" cy="576263"/>
          </a:xfrm>
        </p:spPr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7)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 모양으로 배열 채우기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57" y="1588683"/>
            <a:ext cx="2229609" cy="172309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76440" y="2049615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=R</a:t>
            </a:r>
            <a:endParaRPr lang="ko-KR" altLang="en-US" sz="14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07438" y="1315483"/>
            <a:ext cx="81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열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=C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793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15616" y="2160288"/>
            <a:ext cx="6628168" cy="3428952"/>
            <a:chOff x="1115616" y="1052736"/>
            <a:chExt cx="6628168" cy="3428952"/>
          </a:xfrm>
        </p:grpSpPr>
        <p:grpSp>
          <p:nvGrpSpPr>
            <p:cNvPr id="13" name="그룹 12"/>
            <p:cNvGrpSpPr/>
            <p:nvPr/>
          </p:nvGrpSpPr>
          <p:grpSpPr>
            <a:xfrm>
              <a:off x="1115616" y="1052736"/>
              <a:ext cx="6628168" cy="3428952"/>
              <a:chOff x="968168" y="1800248"/>
              <a:chExt cx="4464496" cy="24745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8168" y="1988840"/>
                <a:ext cx="4464496" cy="2286000"/>
              </a:xfrm>
              <a:prstGeom prst="rect">
                <a:avLst/>
              </a:prstGeom>
            </p:spPr>
          </p:pic>
          <p:sp>
            <p:nvSpPr>
              <p:cNvPr id="5" name="모서리가 둥근 직사각형 4"/>
              <p:cNvSpPr/>
              <p:nvPr/>
            </p:nvSpPr>
            <p:spPr>
              <a:xfrm>
                <a:off x="3851920" y="1800248"/>
                <a:ext cx="1224136" cy="360040"/>
              </a:xfrm>
              <a:prstGeom prst="round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b="1" dirty="0" smtClean="0">
                    <a:solidFill>
                      <a:srgbClr val="FF0000"/>
                    </a:solidFill>
                    <a:latin typeface="+mn-ea"/>
                  </a:rPr>
                  <a:t>배열</a:t>
                </a:r>
                <a:r>
                  <a:rPr lang="en-US" altLang="ko-KR" sz="18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800" b="1" dirty="0" smtClean="0">
                    <a:solidFill>
                      <a:schemeClr val="tx1"/>
                    </a:solidFill>
                    <a:latin typeface="+mn-ea"/>
                  </a:rPr>
                  <a:t>다항식</a:t>
                </a:r>
                <a:r>
                  <a:rPr lang="en-US" altLang="ko-KR" sz="18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800" b="1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3411872" y="1988840"/>
                <a:ext cx="432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3131840" y="2420888"/>
                <a:ext cx="28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rot="16200000">
                <a:off x="3199039" y="2208056"/>
                <a:ext cx="441666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/>
            <p:cNvSpPr/>
            <p:nvPr/>
          </p:nvSpPr>
          <p:spPr>
            <a:xfrm>
              <a:off x="2843808" y="1617821"/>
              <a:ext cx="1656184" cy="274728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97349" y="1710333"/>
              <a:ext cx="1340065" cy="432048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359000" y="3067200"/>
              <a:ext cx="489240" cy="5400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9640" y="3057840"/>
                <a:ext cx="507960" cy="5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83568" y="1119394"/>
            <a:ext cx="2520280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4)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  <a:ea typeface="+mn-ea"/>
              </a:rPr>
              <a:t>로직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알고리즘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분석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r>
              <a:rPr lang="ko-KR" altLang="en-US" sz="1800" dirty="0" smtClean="0"/>
              <a:t>문제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아래와 같이 배열에 자료를 입력하고 출력하라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1583549"/>
            <a:ext cx="1296144" cy="3780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933056"/>
            <a:ext cx="6552728" cy="26521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018559"/>
            <a:ext cx="2580134" cy="1723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013" y="2869183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=R</a:t>
            </a:r>
            <a:endParaRPr lang="ko-KR" altLang="en-US" sz="14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3236" y="1782203"/>
            <a:ext cx="81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열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=C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409" y="836712"/>
            <a:ext cx="2619221" cy="28576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66348" y="3286725"/>
            <a:ext cx="2491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R1=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200" b="1" kern="0" dirty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>
                <a:solidFill>
                  <a:srgbClr val="FF0000"/>
                </a:solidFill>
                <a:latin typeface="+mn-ea"/>
                <a:ea typeface="+mn-ea"/>
              </a:rPr>
              <a:t>고정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/ C1=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열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증가</a:t>
            </a:r>
            <a:r>
              <a:rPr lang="en-US" altLang="ko-KR" sz="1200" b="1" kern="0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  <a:ea typeface="+mn-ea"/>
              </a:rPr>
              <a:t>수행 시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ko-KR" altLang="en-US" sz="1200" b="1" dirty="0" smtClean="0">
                <a:latin typeface="+mn-ea"/>
                <a:ea typeface="+mn-ea"/>
              </a:rPr>
              <a:t>의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  <a:ea typeface="+mn-ea"/>
              </a:rPr>
              <a:t>값</a:t>
            </a:r>
            <a:r>
              <a:rPr lang="ko-KR" altLang="en-US" sz="1200" b="1" dirty="0" smtClean="0">
                <a:latin typeface="+mn-ea"/>
                <a:ea typeface="+mn-ea"/>
              </a:rPr>
              <a:t>을 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받아서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  <a:ea typeface="+mn-ea"/>
              </a:rPr>
              <a:t>수행</a:t>
            </a:r>
            <a:endParaRPr lang="ko-KR" altLang="en-US" sz="12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50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1" y="116632"/>
            <a:ext cx="7559675" cy="576263"/>
          </a:xfrm>
        </p:spPr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모래시계 모양으로 배열 채우기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481" y="820557"/>
            <a:ext cx="7214733" cy="473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 smtClean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아래의 도표와 같이 값을 저장해주는 알고리즘 구현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72672" y="1238363"/>
            <a:ext cx="36871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solidFill>
                  <a:srgbClr val="FF0000"/>
                </a:solidFill>
                <a:latin typeface="+mn-ea"/>
                <a:ea typeface="+mn-ea"/>
              </a:rPr>
              <a:t>문제 분석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1)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차원 배열 선언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= 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(5,5) = A(</a:t>
            </a:r>
            <a:r>
              <a:rPr lang="en-US" altLang="ko-KR" sz="1000" b="1" kern="0" dirty="0">
                <a:latin typeface="+mn-ea"/>
                <a:ea typeface="+mn-ea"/>
              </a:rPr>
              <a:t>R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 = A(</a:t>
            </a:r>
            <a:r>
              <a:rPr lang="ko-KR" altLang="en-US" sz="1000" b="1" kern="0" dirty="0">
                <a:latin typeface="+mn-ea"/>
                <a:ea typeface="+mn-ea"/>
              </a:rPr>
              <a:t>행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000" b="1" kern="0" dirty="0">
                <a:solidFill>
                  <a:srgbClr val="FF0000"/>
                </a:solidFill>
                <a:latin typeface="+mn-ea"/>
                <a:ea typeface="+mn-ea"/>
              </a:rPr>
              <a:t>열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0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2)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>
                <a:solidFill>
                  <a:srgbClr val="0000CC"/>
                </a:solidFill>
                <a:latin typeface="+mn-ea"/>
                <a:ea typeface="+mn-ea"/>
              </a:rPr>
              <a:t>1~17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까지 카운터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= 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V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⇒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V=V+1(1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씩 증가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endParaRPr lang="en-US" altLang="ko-KR" sz="10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⇒ 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A(R,C) = V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b="1" kern="0" dirty="0" err="1">
                <a:solidFill>
                  <a:srgbClr val="000000"/>
                </a:solidFill>
                <a:latin typeface="+mn-ea"/>
                <a:ea typeface="+mn-ea"/>
              </a:rPr>
              <a:t>카운터값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 배열에 저장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3)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 진행방향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= 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ko-KR" altLang="en-US" sz="1000" b="1" kern="0" dirty="0">
                <a:solidFill>
                  <a:srgbClr val="0000FF"/>
                </a:solidFill>
                <a:latin typeface="+mn-ea"/>
                <a:ea typeface="+mn-ea"/>
              </a:rPr>
              <a:t>행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가로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행→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행→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4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행→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5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행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(R=ROW)</a:t>
            </a:r>
            <a:endParaRPr lang="ko-KR" altLang="en-US" sz="10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  ⇒ 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ko-KR" altLang="en-US" sz="1000" b="1" kern="0" dirty="0">
                <a:solidFill>
                  <a:srgbClr val="0000FF"/>
                </a:solidFill>
                <a:latin typeface="+mn-ea"/>
                <a:ea typeface="+mn-ea"/>
              </a:rPr>
              <a:t>행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진행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: c=c+1(</a:t>
            </a:r>
            <a:r>
              <a:rPr lang="ko-KR" altLang="en-US" sz="1000" b="1" kern="0" dirty="0">
                <a:solidFill>
                  <a:srgbClr val="FF0000"/>
                </a:solidFill>
                <a:latin typeface="+mn-ea"/>
                <a:ea typeface="+mn-ea"/>
              </a:rPr>
              <a:t>열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 증가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⇥ 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1~5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까지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     열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(C=COLUMN;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세로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)) 1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4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5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까지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수행</a:t>
            </a:r>
            <a:endParaRPr lang="en-US" altLang="ko-KR" sz="10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      A(R,C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)=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A(1,</a:t>
            </a:r>
            <a:r>
              <a:rPr lang="en-US" altLang="ko-KR" sz="1000" b="1" kern="0" dirty="0">
                <a:solidFill>
                  <a:srgbClr val="0000CC"/>
                </a:solidFill>
                <a:latin typeface="+mn-ea"/>
                <a:ea typeface="+mn-ea"/>
              </a:rPr>
              <a:t>1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A(1,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A(1,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A(1,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4)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A(1,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5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0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 ⇒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000" b="1" kern="0" dirty="0">
                <a:solidFill>
                  <a:srgbClr val="0000FF"/>
                </a:solidFill>
                <a:latin typeface="+mn-ea"/>
                <a:ea typeface="+mn-ea"/>
              </a:rPr>
              <a:t>행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진행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⇥ 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2~4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까지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     열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(C=COLUMN;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세로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)) 2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4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5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까지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수행</a:t>
            </a:r>
            <a:endParaRPr lang="en-US" altLang="ko-KR" sz="10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      A(R,C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)= 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A(2,</a:t>
            </a:r>
            <a:r>
              <a:rPr lang="en-US" altLang="ko-KR" sz="1000" b="1" kern="0" dirty="0">
                <a:solidFill>
                  <a:srgbClr val="0000CC"/>
                </a:solidFill>
                <a:latin typeface="+mn-ea"/>
                <a:ea typeface="+mn-ea"/>
              </a:rPr>
              <a:t>2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A(2,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A(2,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4)</a:t>
            </a:r>
            <a:endParaRPr lang="ko-KR" altLang="en-US" sz="10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⇒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000" b="1" kern="0" dirty="0">
                <a:solidFill>
                  <a:srgbClr val="0000FF"/>
                </a:solidFill>
                <a:latin typeface="+mn-ea"/>
                <a:ea typeface="+mn-ea"/>
              </a:rPr>
              <a:t>행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진행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⇥ 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3~3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까지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   열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(C=COLUMN;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세로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  <a:ea typeface="+mn-ea"/>
              </a:rPr>
              <a:t>)) </a:t>
            </a:r>
            <a:endParaRPr lang="ko-KR" altLang="en-US" sz="10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 smtClean="0">
                <a:solidFill>
                  <a:srgbClr val="0000FF"/>
                </a:solidFill>
                <a:latin typeface="+mn-ea"/>
                <a:ea typeface="+mn-ea"/>
              </a:rPr>
              <a:t>      A(R,C</a:t>
            </a:r>
            <a:r>
              <a:rPr lang="en-US" altLang="ko-KR" sz="1000" b="1" kern="0" dirty="0">
                <a:solidFill>
                  <a:srgbClr val="0000FF"/>
                </a:solidFill>
                <a:latin typeface="+mn-ea"/>
                <a:ea typeface="+mn-ea"/>
              </a:rPr>
              <a:t>)= 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A(3,3</a:t>
            </a:r>
            <a:r>
              <a:rPr lang="en-US" altLang="ko-KR" sz="1000" b="1" kern="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1000" b="1" kern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9552" y="1304012"/>
            <a:ext cx="3736648" cy="1528149"/>
            <a:chOff x="324243" y="1700808"/>
            <a:chExt cx="3736648" cy="1528149"/>
          </a:xfrm>
        </p:grpSpPr>
        <p:pic>
          <p:nvPicPr>
            <p:cNvPr id="9219" name="_x260322720" descr="EMB00003b8cba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756" y="1700808"/>
              <a:ext cx="2204769" cy="152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47051" y="1958285"/>
              <a:ext cx="85472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kern="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1~3</a:t>
              </a:r>
              <a:r>
                <a:rPr lang="ko-KR" altLang="en-US" sz="10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실행</a:t>
              </a:r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24243" y="2708920"/>
              <a:ext cx="85472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kern="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4~5</a:t>
              </a:r>
              <a:r>
                <a:rPr lang="ko-KR" altLang="en-US" sz="10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실행</a:t>
              </a:r>
              <a:endParaRPr lang="ko-KR" altLang="en-US" sz="1000" b="1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264554" y="1754327"/>
              <a:ext cx="7906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1000" b="1" kern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1~5</a:t>
              </a:r>
              <a:r>
                <a:rPr lang="ko-KR" altLang="en-US" sz="1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1000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58850" y="2018856"/>
              <a:ext cx="7906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1000" b="1" kern="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2~4</a:t>
              </a:r>
              <a:r>
                <a:rPr lang="ko-KR" altLang="en-US" sz="10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1000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70290" y="2318596"/>
              <a:ext cx="7906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1000" b="1" kern="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3~3</a:t>
              </a:r>
              <a:r>
                <a:rPr lang="ko-KR" altLang="en-US" sz="10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1000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70290" y="2636644"/>
              <a:ext cx="7906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1000" b="1" kern="0" dirty="0" smtClean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2~4</a:t>
              </a:r>
              <a:r>
                <a:rPr lang="ko-KR" altLang="en-US" sz="10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1000" b="1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58850" y="2904683"/>
              <a:ext cx="7906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1000" b="1" kern="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1~5</a:t>
              </a:r>
              <a:r>
                <a:rPr lang="ko-KR" altLang="en-US" sz="1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1000" b="1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150814" y="4784617"/>
            <a:ext cx="380475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solidFill>
                  <a:srgbClr val="FF0000"/>
                </a:solidFill>
                <a:latin typeface="+mn-ea"/>
                <a:ea typeface="+mn-ea"/>
              </a:rPr>
              <a:t>문제 분석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  <a:ea typeface="+mn-ea"/>
              </a:rPr>
              <a:t>⇒ </a:t>
            </a:r>
            <a:r>
              <a:rPr lang="en-US" altLang="ko-KR" sz="1000" b="1" dirty="0">
                <a:latin typeface="+mn-ea"/>
                <a:ea typeface="+mn-ea"/>
              </a:rPr>
              <a:t>4</a:t>
            </a:r>
            <a:r>
              <a:rPr lang="ko-KR" altLang="en-US" sz="1000" b="1" dirty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000" b="1" dirty="0">
                <a:latin typeface="+mn-ea"/>
                <a:ea typeface="+mn-ea"/>
              </a:rPr>
              <a:t>(C) </a:t>
            </a:r>
            <a:r>
              <a:rPr lang="ko-KR" altLang="en-US" sz="1000" b="1" dirty="0">
                <a:latin typeface="+mn-ea"/>
                <a:ea typeface="+mn-ea"/>
              </a:rPr>
              <a:t>진행 </a:t>
            </a:r>
            <a:r>
              <a:rPr lang="en-US" altLang="ko-KR" sz="1000" b="1" dirty="0">
                <a:latin typeface="+mn-ea"/>
                <a:ea typeface="+mn-ea"/>
              </a:rPr>
              <a:t>: c=c+1(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열 </a:t>
            </a:r>
            <a:r>
              <a:rPr lang="ko-KR" altLang="en-US" sz="1000" b="1" dirty="0">
                <a:latin typeface="+mn-ea"/>
                <a:ea typeface="+mn-ea"/>
              </a:rPr>
              <a:t>증가</a:t>
            </a:r>
            <a:r>
              <a:rPr lang="en-US" altLang="ko-KR" sz="1000" b="1" dirty="0">
                <a:latin typeface="+mn-ea"/>
                <a:ea typeface="+mn-ea"/>
              </a:rPr>
              <a:t>) 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⇥ 2~4</a:t>
            </a:r>
            <a:r>
              <a:rPr lang="ko-KR" altLang="en-US" sz="1000" b="1" dirty="0">
                <a:latin typeface="+mn-ea"/>
                <a:ea typeface="+mn-ea"/>
              </a:rPr>
              <a:t>까지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   열</a:t>
            </a:r>
            <a:r>
              <a:rPr lang="en-US" altLang="ko-KR" sz="1000" b="1" dirty="0">
                <a:latin typeface="+mn-ea"/>
                <a:ea typeface="+mn-ea"/>
              </a:rPr>
              <a:t>(C=COLUMN;</a:t>
            </a:r>
            <a:r>
              <a:rPr lang="ko-KR" altLang="en-US" sz="1000" b="1" dirty="0">
                <a:latin typeface="+mn-ea"/>
                <a:ea typeface="+mn-ea"/>
              </a:rPr>
              <a:t>세로</a:t>
            </a:r>
            <a:r>
              <a:rPr lang="en-US" altLang="ko-KR" sz="1000" b="1" dirty="0">
                <a:latin typeface="+mn-ea"/>
                <a:ea typeface="+mn-ea"/>
              </a:rPr>
              <a:t>)) 2</a:t>
            </a:r>
            <a:r>
              <a:rPr lang="ko-KR" altLang="en-US" sz="1000" b="1" dirty="0">
                <a:latin typeface="+mn-ea"/>
                <a:ea typeface="+mn-ea"/>
              </a:rPr>
              <a:t>→</a:t>
            </a:r>
            <a:r>
              <a:rPr lang="en-US" altLang="ko-KR" sz="1000" b="1" dirty="0">
                <a:latin typeface="+mn-ea"/>
                <a:ea typeface="+mn-ea"/>
              </a:rPr>
              <a:t>3</a:t>
            </a:r>
            <a:r>
              <a:rPr lang="ko-KR" altLang="en-US" sz="1000" b="1" dirty="0">
                <a:latin typeface="+mn-ea"/>
                <a:ea typeface="+mn-ea"/>
              </a:rPr>
              <a:t>→</a:t>
            </a:r>
            <a:r>
              <a:rPr lang="en-US" altLang="ko-KR" sz="1000" b="1" dirty="0">
                <a:latin typeface="+mn-ea"/>
                <a:ea typeface="+mn-ea"/>
              </a:rPr>
              <a:t>4 </a:t>
            </a:r>
            <a:r>
              <a:rPr lang="ko-KR" altLang="en-US" sz="1000" b="1" dirty="0">
                <a:latin typeface="+mn-ea"/>
                <a:ea typeface="+mn-ea"/>
              </a:rPr>
              <a:t>까지 </a:t>
            </a:r>
            <a:r>
              <a:rPr lang="ko-KR" altLang="en-US" sz="1000" b="1" dirty="0" smtClean="0">
                <a:latin typeface="+mn-ea"/>
                <a:ea typeface="+mn-ea"/>
              </a:rPr>
              <a:t>수행</a:t>
            </a:r>
            <a:endParaRPr lang="en-US" altLang="ko-KR" sz="10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+mn-ea"/>
                <a:ea typeface="+mn-ea"/>
              </a:rPr>
              <a:t>   A(R,C</a:t>
            </a:r>
            <a:r>
              <a:rPr lang="en-US" altLang="ko-KR" sz="1000" b="1" dirty="0">
                <a:latin typeface="+mn-ea"/>
                <a:ea typeface="+mn-ea"/>
              </a:rPr>
              <a:t>)= A(4,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2</a:t>
            </a:r>
            <a:r>
              <a:rPr lang="en-US" altLang="ko-KR" sz="1000" b="1" dirty="0">
                <a:latin typeface="+mn-ea"/>
                <a:ea typeface="+mn-ea"/>
              </a:rPr>
              <a:t>)→A(4,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3</a:t>
            </a:r>
            <a:r>
              <a:rPr lang="en-US" altLang="ko-KR" sz="1000" b="1" dirty="0">
                <a:latin typeface="+mn-ea"/>
                <a:ea typeface="+mn-ea"/>
              </a:rPr>
              <a:t>)→A(4,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4</a:t>
            </a:r>
            <a:r>
              <a:rPr lang="en-US" altLang="ko-KR" sz="1000" b="1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n-ea"/>
                <a:ea typeface="+mn-ea"/>
              </a:rPr>
              <a:t>⇒ 5</a:t>
            </a:r>
            <a:r>
              <a:rPr lang="ko-KR" altLang="en-US" sz="1000" b="1" dirty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000" b="1" dirty="0">
                <a:latin typeface="+mn-ea"/>
                <a:ea typeface="+mn-ea"/>
              </a:rPr>
              <a:t>(C) </a:t>
            </a:r>
            <a:r>
              <a:rPr lang="ko-KR" altLang="en-US" sz="1000" b="1" dirty="0">
                <a:latin typeface="+mn-ea"/>
                <a:ea typeface="+mn-ea"/>
              </a:rPr>
              <a:t>진행 </a:t>
            </a:r>
            <a:r>
              <a:rPr lang="en-US" altLang="ko-KR" sz="1000" b="1" dirty="0">
                <a:latin typeface="+mn-ea"/>
                <a:ea typeface="+mn-ea"/>
              </a:rPr>
              <a:t>: </a:t>
            </a:r>
            <a:r>
              <a:rPr lang="ko-KR" altLang="en-US" sz="1000" b="1" dirty="0">
                <a:latin typeface="+mn-ea"/>
                <a:ea typeface="+mn-ea"/>
              </a:rPr>
              <a:t>⇥ 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1~5</a:t>
            </a:r>
            <a:r>
              <a:rPr lang="ko-KR" altLang="en-US" sz="1000" b="1" dirty="0">
                <a:latin typeface="+mn-ea"/>
                <a:ea typeface="+mn-ea"/>
              </a:rPr>
              <a:t>까지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   열</a:t>
            </a:r>
            <a:r>
              <a:rPr lang="en-US" altLang="ko-KR" sz="1000" b="1" dirty="0">
                <a:latin typeface="+mn-ea"/>
                <a:ea typeface="+mn-ea"/>
              </a:rPr>
              <a:t>(C=COLUMN;</a:t>
            </a:r>
            <a:r>
              <a:rPr lang="ko-KR" altLang="en-US" sz="1000" b="1" dirty="0">
                <a:latin typeface="+mn-ea"/>
                <a:ea typeface="+mn-ea"/>
              </a:rPr>
              <a:t>세로</a:t>
            </a:r>
            <a:r>
              <a:rPr lang="en-US" altLang="ko-KR" sz="1000" b="1" dirty="0">
                <a:latin typeface="+mn-ea"/>
                <a:ea typeface="+mn-ea"/>
              </a:rPr>
              <a:t>)) 1</a:t>
            </a:r>
            <a:r>
              <a:rPr lang="ko-KR" altLang="en-US" sz="1000" b="1" dirty="0">
                <a:latin typeface="+mn-ea"/>
                <a:ea typeface="+mn-ea"/>
              </a:rPr>
              <a:t>→</a:t>
            </a:r>
            <a:r>
              <a:rPr lang="en-US" altLang="ko-KR" sz="1000" b="1" dirty="0">
                <a:latin typeface="+mn-ea"/>
                <a:ea typeface="+mn-ea"/>
              </a:rPr>
              <a:t>2</a:t>
            </a:r>
            <a:r>
              <a:rPr lang="ko-KR" altLang="en-US" sz="1000" b="1" dirty="0">
                <a:latin typeface="+mn-ea"/>
                <a:ea typeface="+mn-ea"/>
              </a:rPr>
              <a:t>→</a:t>
            </a:r>
            <a:r>
              <a:rPr lang="en-US" altLang="ko-KR" sz="1000" b="1" dirty="0">
                <a:latin typeface="+mn-ea"/>
                <a:ea typeface="+mn-ea"/>
              </a:rPr>
              <a:t>3</a:t>
            </a:r>
            <a:r>
              <a:rPr lang="ko-KR" altLang="en-US" sz="1000" b="1" dirty="0">
                <a:latin typeface="+mn-ea"/>
                <a:ea typeface="+mn-ea"/>
              </a:rPr>
              <a:t>→</a:t>
            </a:r>
            <a:r>
              <a:rPr lang="en-US" altLang="ko-KR" sz="1000" b="1" dirty="0">
                <a:latin typeface="+mn-ea"/>
                <a:ea typeface="+mn-ea"/>
              </a:rPr>
              <a:t>4</a:t>
            </a:r>
            <a:r>
              <a:rPr lang="ko-KR" altLang="en-US" sz="1000" b="1" dirty="0">
                <a:latin typeface="+mn-ea"/>
                <a:ea typeface="+mn-ea"/>
              </a:rPr>
              <a:t>→</a:t>
            </a:r>
            <a:r>
              <a:rPr lang="en-US" altLang="ko-KR" sz="1000" b="1" dirty="0">
                <a:latin typeface="+mn-ea"/>
                <a:ea typeface="+mn-ea"/>
              </a:rPr>
              <a:t>5 </a:t>
            </a:r>
            <a:r>
              <a:rPr lang="ko-KR" altLang="en-US" sz="1000" b="1" dirty="0">
                <a:latin typeface="+mn-ea"/>
                <a:ea typeface="+mn-ea"/>
              </a:rPr>
              <a:t>까지 수행 </a:t>
            </a:r>
            <a:r>
              <a:rPr lang="en-US" altLang="ko-KR" sz="1000" b="1" dirty="0" smtClean="0">
                <a:latin typeface="+mn-ea"/>
                <a:ea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+mn-ea"/>
                <a:ea typeface="+mn-ea"/>
              </a:rPr>
              <a:t>   A(R,C</a:t>
            </a:r>
            <a:r>
              <a:rPr lang="en-US" altLang="ko-KR" sz="1000" b="1" dirty="0">
                <a:latin typeface="+mn-ea"/>
                <a:ea typeface="+mn-ea"/>
              </a:rPr>
              <a:t>)=A(5,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1</a:t>
            </a:r>
            <a:r>
              <a:rPr lang="en-US" altLang="ko-KR" sz="1000" b="1" dirty="0">
                <a:latin typeface="+mn-ea"/>
                <a:ea typeface="+mn-ea"/>
              </a:rPr>
              <a:t>)→A(5,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2</a:t>
            </a:r>
            <a:r>
              <a:rPr lang="en-US" altLang="ko-KR" sz="1000" b="1" dirty="0">
                <a:latin typeface="+mn-ea"/>
                <a:ea typeface="+mn-ea"/>
              </a:rPr>
              <a:t>)→A(5,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3</a:t>
            </a:r>
            <a:r>
              <a:rPr lang="en-US" altLang="ko-KR" sz="1000" b="1" dirty="0">
                <a:latin typeface="+mn-ea"/>
                <a:ea typeface="+mn-ea"/>
              </a:rPr>
              <a:t>)→A(5,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4</a:t>
            </a:r>
            <a:r>
              <a:rPr lang="en-US" altLang="ko-KR" sz="1000" b="1" dirty="0">
                <a:latin typeface="+mn-ea"/>
                <a:ea typeface="+mn-ea"/>
              </a:rPr>
              <a:t>)→A(5,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  <a:ea typeface="+mn-ea"/>
              </a:rPr>
              <a:t>5</a:t>
            </a:r>
            <a:r>
              <a:rPr lang="en-US" altLang="ko-KR" sz="1000" b="1" dirty="0" smtClean="0">
                <a:latin typeface="+mn-ea"/>
                <a:ea typeface="+mn-ea"/>
              </a:rPr>
              <a:t>)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endParaRPr lang="ko-KR" altLang="en-US" sz="1000" b="1" kern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083"/>
            <a:ext cx="806283" cy="1996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64" y="4099345"/>
            <a:ext cx="3285560" cy="5623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07" y="5793817"/>
            <a:ext cx="3054276" cy="6494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3568" y="3356992"/>
            <a:ext cx="403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R=1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C(1)~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5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=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5</a:t>
            </a:r>
            <a:r>
              <a:rPr lang="ko-KR" altLang="en-US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번 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 TO (6-R)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= 5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8" y="3583007"/>
            <a:ext cx="4389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R=2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C(2)~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=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번 </a:t>
            </a:r>
            <a:r>
              <a:rPr lang="ko-KR" altLang="en-US" sz="1000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⇒ </a:t>
            </a:r>
            <a:r>
              <a:rPr lang="en-US" altLang="ko-KR" sz="1000" b="1" dirty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 TO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(6-R)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= 4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568" y="3799031"/>
            <a:ext cx="3801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R=3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C(3)~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3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=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</a:t>
            </a:r>
            <a:r>
              <a:rPr lang="ko-KR" altLang="en-US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번 </a:t>
            </a:r>
            <a:r>
              <a:rPr lang="ko-KR" altLang="en-US" sz="1000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⇒ </a:t>
            </a:r>
            <a:r>
              <a:rPr lang="en-US" altLang="ko-KR" sz="1000" b="1" dirty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 TO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(6-R)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= 3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128" y="5070144"/>
            <a:ext cx="4187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R=4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R(2)~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= </a:t>
            </a:r>
            <a:r>
              <a:rPr lang="en-US" altLang="ko-KR" sz="1000" b="1" dirty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(6-R) TO R 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2128" y="5286168"/>
            <a:ext cx="4187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R=5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R(1)~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5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수행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= </a:t>
            </a:r>
            <a:r>
              <a:rPr lang="en-US" altLang="ko-KR" sz="1000" b="1" dirty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(6-R) TO R 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3011303"/>
            <a:ext cx="349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R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 TO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3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 </a:t>
            </a:r>
            <a:r>
              <a:rPr lang="en-US" altLang="ko-KR" sz="1000" b="1" dirty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TO </a:t>
            </a:r>
            <a:r>
              <a:rPr lang="en-US" altLang="ko-KR" sz="1000" b="1" dirty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 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 M=3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 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2128" y="4783571"/>
            <a:ext cx="349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* 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R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행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→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R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는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 TO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5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 </a:t>
            </a:r>
            <a:r>
              <a:rPr lang="en-US" altLang="ko-KR" sz="1000" b="1" dirty="0" smtClean="0">
                <a:solidFill>
                  <a:srgbClr val="FF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(M+1) TO 5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까지  </a:t>
            </a:r>
            <a:r>
              <a:rPr lang="en-US" altLang="ko-KR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 M=3</a:t>
            </a:r>
            <a:r>
              <a:rPr lang="ko-KR" altLang="en-US" sz="1000" b="1" dirty="0" smtClean="0">
                <a:solidFill>
                  <a:srgbClr val="0000C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 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17" y="1986411"/>
            <a:ext cx="661345" cy="17821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760" y="1364866"/>
            <a:ext cx="679981" cy="23537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860032" y="57451"/>
            <a:ext cx="24916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R1=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000" b="1" kern="0" dirty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>
                <a:solidFill>
                  <a:srgbClr val="FF0000"/>
                </a:solidFill>
                <a:latin typeface="+mn-ea"/>
                <a:ea typeface="+mn-ea"/>
              </a:rPr>
              <a:t>고정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/ C1=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열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증가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수행 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ko-KR" altLang="en-US" sz="1000" b="1" dirty="0" smtClean="0">
                <a:latin typeface="+mn-ea"/>
                <a:ea typeface="+mn-ea"/>
              </a:rPr>
              <a:t>의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값</a:t>
            </a:r>
            <a:r>
              <a:rPr lang="ko-KR" altLang="en-US" sz="1000" b="1" dirty="0" smtClean="0">
                <a:latin typeface="+mn-ea"/>
                <a:ea typeface="+mn-ea"/>
              </a:rPr>
              <a:t>을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받아서</a:t>
            </a:r>
            <a:r>
              <a:rPr lang="ko-KR" altLang="en-US" sz="1000" b="1" dirty="0" smtClean="0">
                <a:latin typeface="+mn-ea"/>
                <a:ea typeface="+mn-ea"/>
              </a:rPr>
              <a:t>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수행</a:t>
            </a:r>
            <a:endParaRPr lang="en-US" altLang="ko-KR" sz="10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안쪽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= 6-R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까지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수행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(R=2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일 때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2~4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4489560" y="216000"/>
              <a:ext cx="228960" cy="29880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0200" y="206640"/>
                <a:ext cx="247680" cy="3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1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순서도: 수행의 시작/종료 25"/>
          <p:cNvSpPr/>
          <p:nvPr/>
        </p:nvSpPr>
        <p:spPr>
          <a:xfrm>
            <a:off x="3915997" y="1323624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27" name="순서도: 준비 26"/>
          <p:cNvSpPr/>
          <p:nvPr/>
        </p:nvSpPr>
        <p:spPr>
          <a:xfrm>
            <a:off x="3816700" y="1870607"/>
            <a:ext cx="1237226" cy="322481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CC"/>
                </a:solidFill>
                <a:latin typeface="+mn-ea"/>
              </a:rPr>
              <a:t>M=3</a:t>
            </a:r>
            <a:endParaRPr lang="ko-KR" altLang="en-US" sz="12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2272" y="2031804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437340" y="1654607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437340" y="2193088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대체 처리 56"/>
          <p:cNvSpPr/>
          <p:nvPr/>
        </p:nvSpPr>
        <p:spPr>
          <a:xfrm>
            <a:off x="3804674" y="3589280"/>
            <a:ext cx="1276364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V=V+1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67" name="순서도: 수행의 시작/종료 66"/>
          <p:cNvSpPr/>
          <p:nvPr/>
        </p:nvSpPr>
        <p:spPr>
          <a:xfrm>
            <a:off x="6794681" y="5344088"/>
            <a:ext cx="1045958" cy="331718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85" y="4376190"/>
            <a:ext cx="806283" cy="199651"/>
          </a:xfrm>
          <a:prstGeom prst="rect">
            <a:avLst/>
          </a:prstGeom>
        </p:spPr>
      </p:pic>
      <p:cxnSp>
        <p:nvCxnSpPr>
          <p:cNvPr id="75" name="직선 화살표 연결선 74"/>
          <p:cNvCxnSpPr/>
          <p:nvPr/>
        </p:nvCxnSpPr>
        <p:spPr>
          <a:xfrm>
            <a:off x="4437340" y="4832328"/>
            <a:ext cx="0" cy="39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378576" y="2990480"/>
            <a:ext cx="2128765" cy="2097483"/>
            <a:chOff x="2698640" y="3927675"/>
            <a:chExt cx="2476917" cy="2309637"/>
          </a:xfrm>
        </p:grpSpPr>
        <p:sp>
          <p:nvSpPr>
            <p:cNvPr id="78" name="직사각형 77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698640" y="3927675"/>
              <a:ext cx="2453449" cy="3558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rgbClr val="0000CC"/>
                  </a:solidFill>
                  <a:latin typeface="+mn-ea"/>
                </a:rPr>
                <a:t>C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to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6-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step 1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213204" y="2431310"/>
            <a:ext cx="2492623" cy="3220838"/>
            <a:chOff x="2453952" y="2018984"/>
            <a:chExt cx="2900283" cy="4434352"/>
          </a:xfrm>
        </p:grpSpPr>
        <p:sp>
          <p:nvSpPr>
            <p:cNvPr id="81" name="직사각형 80"/>
            <p:cNvSpPr/>
            <p:nvPr/>
          </p:nvSpPr>
          <p:spPr>
            <a:xfrm>
              <a:off x="2453952" y="2032328"/>
              <a:ext cx="2900283" cy="442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466783" y="2018984"/>
              <a:ext cx="2877404" cy="4153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1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to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M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step 1</a:t>
              </a:r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0" name="순서도: 문서 89"/>
          <p:cNvSpPr/>
          <p:nvPr/>
        </p:nvSpPr>
        <p:spPr>
          <a:xfrm>
            <a:off x="3821326" y="4550112"/>
            <a:ext cx="1243636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92" name="순서도: 문서 91"/>
          <p:cNvSpPr/>
          <p:nvPr/>
        </p:nvSpPr>
        <p:spPr>
          <a:xfrm>
            <a:off x="3763752" y="5225769"/>
            <a:ext cx="1368000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0000CC"/>
                </a:solidFill>
                <a:latin typeface="+mn-ea"/>
              </a:rPr>
              <a:t>＼</a:t>
            </a:r>
            <a:r>
              <a:rPr lang="en-US" altLang="ko-KR" sz="1000" b="1" dirty="0">
                <a:solidFill>
                  <a:srgbClr val="0000CC"/>
                </a:solidFill>
                <a:latin typeface="+mn-ea"/>
              </a:rPr>
              <a:t>n</a:t>
            </a:r>
            <a:endParaRPr lang="ko-KR" altLang="en-US" sz="1000" b="1" dirty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9483" y="980728"/>
            <a:ext cx="72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kumimoji="0" lang="ko-KR" altLang="en-US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아래의 도표와 같이 값을 저장해주는 알고리즘 구현</a:t>
            </a:r>
            <a:endParaRPr lang="ko-KR" altLang="en-US" dirty="0"/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4437340" y="2774480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4437340" y="3313616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4432874" y="3784487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대체 처리 64"/>
          <p:cNvSpPr/>
          <p:nvPr/>
        </p:nvSpPr>
        <p:spPr>
          <a:xfrm>
            <a:off x="3822962" y="4040159"/>
            <a:ext cx="1276364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A[R][C]=V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4437340" y="430500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/>
          <p:cNvSpPr>
            <a:spLocks noGrp="1"/>
          </p:cNvSpPr>
          <p:nvPr>
            <p:ph type="title"/>
          </p:nvPr>
        </p:nvSpPr>
        <p:spPr>
          <a:xfrm>
            <a:off x="227011" y="116632"/>
            <a:ext cx="7559675" cy="576263"/>
          </a:xfrm>
        </p:spPr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8)</a:t>
            </a:r>
            <a:r>
              <a:rPr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모래시계 모양으로 배열 채우기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513" y="4584788"/>
            <a:ext cx="2823842" cy="1528149"/>
            <a:chOff x="324243" y="1700808"/>
            <a:chExt cx="3863154" cy="1528149"/>
          </a:xfrm>
        </p:grpSpPr>
        <p:pic>
          <p:nvPicPr>
            <p:cNvPr id="31" name="_x260322720" descr="EMB00003b8cba0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756" y="1700808"/>
              <a:ext cx="2204769" cy="1528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347051" y="1958285"/>
              <a:ext cx="98728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kern="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1~3</a:t>
              </a:r>
              <a:r>
                <a:rPr lang="ko-KR" altLang="en-US" sz="8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실행</a:t>
              </a:r>
              <a:endParaRPr lang="ko-KR" altLang="en-US" sz="800" b="1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24243" y="2708920"/>
              <a:ext cx="98728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kern="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4~5</a:t>
              </a:r>
              <a:r>
                <a:rPr lang="ko-KR" altLang="en-US" sz="8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실행</a:t>
              </a:r>
              <a:endParaRPr lang="ko-KR" altLang="en-US" sz="8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264554" y="1754327"/>
              <a:ext cx="91710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800" b="1" kern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1~5</a:t>
              </a:r>
              <a:r>
                <a:rPr lang="ko-KR" altLang="en-US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8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58850" y="2018856"/>
              <a:ext cx="91710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800" b="1" kern="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2~4</a:t>
              </a:r>
              <a:r>
                <a:rPr lang="ko-KR" altLang="en-US" sz="8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8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70290" y="2318596"/>
              <a:ext cx="91710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800" b="1" kern="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3~3</a:t>
              </a:r>
              <a:r>
                <a:rPr lang="ko-KR" altLang="en-US" sz="8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8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70290" y="2636644"/>
              <a:ext cx="91710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800" b="1" kern="0" dirty="0" smtClean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2~4</a:t>
              </a:r>
              <a:r>
                <a:rPr lang="ko-KR" altLang="en-US" sz="800" b="1" kern="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8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58850" y="2904683"/>
              <a:ext cx="91710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⇥ </a:t>
              </a:r>
              <a:r>
                <a:rPr lang="en-US" altLang="ko-KR" sz="800" b="1" kern="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1~5</a:t>
              </a:r>
              <a:r>
                <a:rPr lang="ko-KR" altLang="en-US" sz="8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</a:t>
              </a:r>
              <a:endParaRPr lang="ko-KR" altLang="en-US" sz="800" b="1" dirty="0"/>
            </a:p>
          </p:txBody>
        </p:sp>
      </p:grpSp>
      <p:sp>
        <p:nvSpPr>
          <p:cNvPr id="3" name="타원 2"/>
          <p:cNvSpPr/>
          <p:nvPr/>
        </p:nvSpPr>
        <p:spPr>
          <a:xfrm>
            <a:off x="4349276" y="5875253"/>
            <a:ext cx="226005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407969" y="1643355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대체 처리 40"/>
          <p:cNvSpPr/>
          <p:nvPr/>
        </p:nvSpPr>
        <p:spPr>
          <a:xfrm>
            <a:off x="6775303" y="3039547"/>
            <a:ext cx="1276364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V=V+1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7407969" y="4282595"/>
            <a:ext cx="0" cy="39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6349205" y="2440747"/>
            <a:ext cx="2128765" cy="2097483"/>
            <a:chOff x="2698640" y="3927675"/>
            <a:chExt cx="2476917" cy="2309637"/>
          </a:xfrm>
        </p:grpSpPr>
        <p:sp>
          <p:nvSpPr>
            <p:cNvPr id="44" name="직사각형 43"/>
            <p:cNvSpPr/>
            <p:nvPr/>
          </p:nvSpPr>
          <p:spPr>
            <a:xfrm>
              <a:off x="2701348" y="3933056"/>
              <a:ext cx="2474209" cy="230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98640" y="3927675"/>
              <a:ext cx="2453449" cy="3558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rgbClr val="0000CC"/>
                  </a:solidFill>
                  <a:latin typeface="+mn-ea"/>
                </a:rPr>
                <a:t>C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=6-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to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step 1</a:t>
              </a: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183833" y="1881577"/>
            <a:ext cx="2492623" cy="3306888"/>
            <a:chOff x="2453952" y="2018984"/>
            <a:chExt cx="2900283" cy="4434352"/>
          </a:xfrm>
        </p:grpSpPr>
        <p:sp>
          <p:nvSpPr>
            <p:cNvPr id="47" name="직사각형 46"/>
            <p:cNvSpPr/>
            <p:nvPr/>
          </p:nvSpPr>
          <p:spPr>
            <a:xfrm>
              <a:off x="2453952" y="2032328"/>
              <a:ext cx="2900283" cy="442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466783" y="2018984"/>
              <a:ext cx="2877404" cy="4153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For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=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M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+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1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to 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+mn-ea"/>
                </a:rPr>
                <a:t>5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 step 1</a:t>
              </a:r>
              <a:endParaRPr lang="ko-KR" altLang="en-US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0" name="순서도: 문서 49"/>
          <p:cNvSpPr/>
          <p:nvPr/>
        </p:nvSpPr>
        <p:spPr>
          <a:xfrm>
            <a:off x="6791955" y="4000379"/>
            <a:ext cx="1243636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7407969" y="2188171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7407969" y="2763883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7407969" y="3265282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대체 처리 60"/>
          <p:cNvSpPr/>
          <p:nvPr/>
        </p:nvSpPr>
        <p:spPr>
          <a:xfrm>
            <a:off x="6793591" y="3490426"/>
            <a:ext cx="1276364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A[R][C]=V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7407969" y="3755269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4461338" y="5469667"/>
            <a:ext cx="0" cy="39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283370" y="1412776"/>
            <a:ext cx="226005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2" name="순서도: 문서 71"/>
          <p:cNvSpPr/>
          <p:nvPr/>
        </p:nvSpPr>
        <p:spPr>
          <a:xfrm>
            <a:off x="6762264" y="4716101"/>
            <a:ext cx="1243636" cy="24389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A[R][C]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7408883" y="4948088"/>
            <a:ext cx="0" cy="39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1999" y="2715378"/>
            <a:ext cx="1089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1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to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 3=1,2,3</a:t>
            </a:r>
            <a:endParaRPr lang="ko-KR" altLang="en-US" sz="10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848975" y="3302058"/>
            <a:ext cx="603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1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to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 5</a:t>
            </a:r>
            <a:endParaRPr lang="ko-KR" altLang="en-US" sz="10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63308" y="3769377"/>
            <a:ext cx="603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2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to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 4</a:t>
            </a:r>
            <a:endParaRPr lang="ko-KR" altLang="en-US" sz="10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871654" y="4272335"/>
            <a:ext cx="603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3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to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 3</a:t>
            </a:r>
            <a:endParaRPr lang="ko-KR" altLang="en-US" sz="10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921866" y="2811615"/>
            <a:ext cx="603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2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to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 4</a:t>
            </a:r>
            <a:endParaRPr lang="ko-KR" altLang="en-US" sz="10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935263" y="3269134"/>
            <a:ext cx="603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1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to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 5</a:t>
            </a:r>
            <a:endParaRPr lang="ko-KR" altLang="en-US" sz="10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534605" y="2179954"/>
            <a:ext cx="1003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4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to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 5 =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4, 5</a:t>
            </a:r>
            <a:endParaRPr lang="ko-KR" altLang="en-US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91880" y="6074305"/>
            <a:ext cx="24916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R1=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000" b="1" kern="0" dirty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>
                <a:solidFill>
                  <a:srgbClr val="FF0000"/>
                </a:solidFill>
                <a:latin typeface="+mn-ea"/>
                <a:ea typeface="+mn-ea"/>
              </a:rPr>
              <a:t>고정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/ C1=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열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증가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수행 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ko-KR" altLang="en-US" sz="1000" b="1" dirty="0" smtClean="0">
                <a:latin typeface="+mn-ea"/>
                <a:ea typeface="+mn-ea"/>
              </a:rPr>
              <a:t>의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값</a:t>
            </a:r>
            <a:r>
              <a:rPr lang="ko-KR" altLang="en-US" sz="1000" b="1" dirty="0" smtClean="0">
                <a:latin typeface="+mn-ea"/>
                <a:ea typeface="+mn-ea"/>
              </a:rPr>
              <a:t>을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받아서</a:t>
            </a:r>
            <a:r>
              <a:rPr lang="ko-KR" altLang="en-US" sz="1000" b="1" dirty="0" smtClean="0">
                <a:latin typeface="+mn-ea"/>
                <a:ea typeface="+mn-ea"/>
              </a:rPr>
              <a:t>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수행</a:t>
            </a:r>
            <a:endParaRPr lang="en-US" altLang="ko-KR" sz="10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안쪽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= 6-R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까지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수행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(R=2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일 때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2~4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69668" y="5831429"/>
            <a:ext cx="28948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R1=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행</a:t>
            </a:r>
            <a:r>
              <a:rPr lang="en-US" altLang="ko-KR" sz="1000" b="1" kern="0" dirty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>
                <a:solidFill>
                  <a:srgbClr val="FF0000"/>
                </a:solidFill>
                <a:latin typeface="+mn-ea"/>
                <a:ea typeface="+mn-ea"/>
              </a:rPr>
              <a:t>고정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/ C1=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열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증가</a:t>
            </a:r>
            <a:r>
              <a:rPr lang="en-US" altLang="ko-KR" sz="1000" b="1" kern="0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수행 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R</a:t>
            </a:r>
            <a:r>
              <a:rPr lang="ko-KR" altLang="en-US" sz="1000" b="1" dirty="0" smtClean="0">
                <a:latin typeface="+mn-ea"/>
                <a:ea typeface="+mn-ea"/>
              </a:rPr>
              <a:t>의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값</a:t>
            </a:r>
            <a:r>
              <a:rPr lang="ko-KR" altLang="en-US" sz="1000" b="1" dirty="0" smtClean="0">
                <a:latin typeface="+mn-ea"/>
                <a:ea typeface="+mn-ea"/>
              </a:rPr>
              <a:t>을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받아서</a:t>
            </a:r>
            <a:r>
              <a:rPr lang="ko-KR" altLang="en-US" sz="1000" b="1" dirty="0" smtClean="0"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  <a:ea typeface="+mn-ea"/>
              </a:rPr>
              <a:t>+1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중가 </a:t>
            </a:r>
            <a:r>
              <a:rPr lang="ko-KR" altLang="en-US" sz="1000" b="1" dirty="0" smtClean="0">
                <a:latin typeface="+mn-ea"/>
                <a:ea typeface="+mn-ea"/>
              </a:rPr>
              <a:t>후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수행</a:t>
            </a:r>
            <a:endParaRPr lang="en-US" altLang="ko-KR" sz="10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안쪽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= 6-R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까지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수행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(R=4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일 때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2~4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26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11560" y="812866"/>
            <a:ext cx="2520280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4)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  <a:ea typeface="+mn-ea"/>
              </a:rPr>
              <a:t>로직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알고리즘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분석</a:t>
            </a:r>
            <a:endParaRPr lang="en-US" altLang="ko-KR" sz="1400" b="1" kern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r>
              <a:rPr lang="ko-KR" altLang="en-US" sz="18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8)</a:t>
            </a:r>
            <a:r>
              <a:rPr lang="ko-KR" altLang="en-US" sz="1800" kern="0" dirty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모래시계 모양으로 배열 채우기</a:t>
            </a:r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62043"/>
            <a:ext cx="2904718" cy="20408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812866"/>
            <a:ext cx="3667497" cy="31179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33" y="3356992"/>
            <a:ext cx="7203480" cy="3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1" y="116632"/>
            <a:ext cx="7559675" cy="576263"/>
          </a:xfrm>
        </p:spPr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달팽이 모양으로 배열 채우기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483" y="980728"/>
            <a:ext cx="7214733" cy="473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 smtClean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아래의 도표와 같이 값을 저장해주는 알고리즘 구현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2289" name="_x260322160" descr="EMB00003b8cba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6" y="1930804"/>
            <a:ext cx="28194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61166" y="1684583"/>
            <a:ext cx="437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증가</a:t>
            </a:r>
            <a:endParaRPr lang="ko-KR" altLang="en-US" sz="1000" b="1" dirty="0">
              <a:solidFill>
                <a:srgbClr val="0000CC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57996" y="3098186"/>
            <a:ext cx="437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증가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+1</a:t>
            </a:r>
            <a:endParaRPr lang="ko-KR" altLang="en-US" sz="1000" b="1" dirty="0">
              <a:solidFill>
                <a:srgbClr val="0000CC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89196" y="3902859"/>
            <a:ext cx="437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감소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9959" y="2855795"/>
            <a:ext cx="437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감소</a:t>
            </a:r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-1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6717" y="1772816"/>
            <a:ext cx="4869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과제</a:t>
            </a:r>
            <a:r>
              <a:rPr lang="en-US" altLang="ko-KR" dirty="0" smtClean="0">
                <a:solidFill>
                  <a:srgbClr val="FF0000"/>
                </a:solidFill>
              </a:rPr>
              <a:t>] </a:t>
            </a:r>
            <a:r>
              <a:rPr lang="ko-KR" altLang="en-US" dirty="0" smtClean="0">
                <a:solidFill>
                  <a:srgbClr val="FF0000"/>
                </a:solidFill>
              </a:rPr>
              <a:t>제출 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월 </a:t>
            </a:r>
            <a:r>
              <a:rPr lang="en-US" altLang="ko-KR" dirty="0" smtClean="0">
                <a:solidFill>
                  <a:srgbClr val="FF0000"/>
                </a:solidFill>
              </a:rPr>
              <a:t>30</a:t>
            </a:r>
            <a:r>
              <a:rPr lang="ko-KR" altLang="en-US" dirty="0" smtClean="0">
                <a:solidFill>
                  <a:srgbClr val="FF0000"/>
                </a:solidFill>
              </a:rPr>
              <a:t>일까지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메일로 제출 요 </a:t>
            </a:r>
            <a:r>
              <a:rPr lang="en-US" altLang="ko-KR" dirty="0" smtClean="0"/>
              <a:t>: </a:t>
            </a:r>
            <a:r>
              <a:rPr lang="en-US" altLang="ko-KR" sz="1600" b="1" dirty="0" smtClean="0">
                <a:solidFill>
                  <a:srgbClr val="0000CC"/>
                </a:solidFill>
              </a:rPr>
              <a:t>skpark1502@naver.com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번 슬라이드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문제 분석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번 슬라이드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순서도 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절차 정의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3</a:t>
            </a:r>
            <a:r>
              <a:rPr lang="ko-KR" altLang="en-US" dirty="0" smtClean="0">
                <a:solidFill>
                  <a:srgbClr val="0000CC"/>
                </a:solidFill>
              </a:rPr>
              <a:t>번 슬라이드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로직분석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저장 파일명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(</a:t>
            </a:r>
            <a:r>
              <a:rPr lang="ko-KR" altLang="en-US" dirty="0" smtClean="0"/>
              <a:t>반 이름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과제명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예</a:t>
            </a:r>
            <a:r>
              <a:rPr lang="en-US" altLang="ko-KR" dirty="0" smtClean="0">
                <a:solidFill>
                  <a:srgbClr val="0000CC"/>
                </a:solidFill>
              </a:rPr>
              <a:t>) </a:t>
            </a:r>
            <a:r>
              <a:rPr lang="en-US" altLang="ko-KR" dirty="0" smtClean="0"/>
              <a:t>2010101(A</a:t>
            </a:r>
            <a:r>
              <a:rPr lang="ko-KR" altLang="en-US" dirty="0" smtClean="0"/>
              <a:t>반 홍길동</a:t>
            </a:r>
            <a:r>
              <a:rPr lang="en-US" altLang="ko-KR" dirty="0" smtClean="0"/>
              <a:t>)</a:t>
            </a:r>
            <a:r>
              <a:rPr lang="ko-KR" altLang="en-US" dirty="0" smtClean="0"/>
              <a:t>달팽이 배열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4768920" y="177840"/>
              <a:ext cx="660600" cy="4827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9560" y="168480"/>
                <a:ext cx="679320" cy="50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91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124744"/>
            <a:ext cx="8280920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ko-KR" altLang="en-US" kern="0" dirty="0">
                <a:solidFill>
                  <a:srgbClr val="0000FF"/>
                </a:solidFill>
                <a:latin typeface="+mn-ea"/>
                <a:ea typeface="+mn-ea"/>
              </a:rPr>
              <a:t>가</a:t>
            </a:r>
            <a:r>
              <a:rPr lang="en-US" altLang="ko-KR" kern="0" dirty="0">
                <a:solidFill>
                  <a:srgbClr val="0000FF"/>
                </a:solidFill>
                <a:latin typeface="+mn-ea"/>
                <a:ea typeface="+mn-ea"/>
              </a:rPr>
              <a:t>) 1</a:t>
            </a:r>
            <a:r>
              <a:rPr lang="ko-KR" altLang="en-US" kern="0" dirty="0">
                <a:solidFill>
                  <a:srgbClr val="0000FF"/>
                </a:solidFill>
                <a:latin typeface="+mn-ea"/>
                <a:ea typeface="+mn-ea"/>
              </a:rPr>
              <a:t>차원 배열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  ■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차원 배열은 각 배열 요소들이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차원으로 구성되어 있는 배열을 말한다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8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  ■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첨자가 </a:t>
            </a:r>
            <a:r>
              <a:rPr lang="ko-KR" altLang="en-US" sz="1800" kern="0" dirty="0">
                <a:solidFill>
                  <a:srgbClr val="FF0000"/>
                </a:solidFill>
                <a:latin typeface="+mn-ea"/>
                <a:ea typeface="+mn-ea"/>
              </a:rPr>
              <a:t>하나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로 구성되어 있으며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배열에 포함되어 있는 </a:t>
            </a:r>
            <a:r>
              <a:rPr lang="ko-KR" altLang="en-US" sz="1800" kern="0" dirty="0" err="1">
                <a:solidFill>
                  <a:srgbClr val="000000"/>
                </a:solidFill>
                <a:latin typeface="+mn-ea"/>
                <a:ea typeface="+mn-ea"/>
              </a:rPr>
              <a:t>자료형이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순차적</a:t>
            </a: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     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으로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나열 되어 있다</a:t>
            </a: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rgbClr val="000000"/>
                </a:solidFill>
                <a:latin typeface="+mn-ea"/>
                <a:ea typeface="+mn-ea"/>
              </a:rPr>
              <a:t>       </a:t>
            </a:r>
            <a:r>
              <a:rPr lang="en-US" altLang="ko-KR" kern="0" dirty="0" smtClean="0">
                <a:solidFill>
                  <a:srgbClr val="FF0000"/>
                </a:solidFill>
                <a:latin typeface="+mn-ea"/>
                <a:ea typeface="+mn-ea"/>
              </a:rPr>
              <a:t>ex) </a:t>
            </a:r>
            <a:r>
              <a:rPr lang="en-US" altLang="ko-KR" kern="0" dirty="0" smtClean="0">
                <a:solidFill>
                  <a:srgbClr val="000000"/>
                </a:solidFill>
                <a:latin typeface="+mn-ea"/>
                <a:ea typeface="+mn-ea"/>
              </a:rPr>
              <a:t>100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명의 학생 이름을 위한 </a:t>
            </a:r>
            <a:r>
              <a:rPr lang="en-US" altLang="ko-KR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차원 배열은 다음과 같은 </a:t>
            </a:r>
            <a:r>
              <a:rPr lang="ko-KR" altLang="en-US" kern="0" dirty="0" smtClean="0">
                <a:solidFill>
                  <a:srgbClr val="000000"/>
                </a:solidFill>
                <a:latin typeface="+mn-ea"/>
                <a:ea typeface="+mn-ea"/>
              </a:rPr>
              <a:t>구조로</a:t>
            </a:r>
            <a:r>
              <a:rPr lang="en-US" altLang="ko-KR" kern="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kern="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kern="0" dirty="0" smtClean="0">
                <a:solidFill>
                  <a:srgbClr val="000000"/>
                </a:solidFill>
                <a:latin typeface="+mn-ea"/>
                <a:ea typeface="+mn-ea"/>
              </a:rPr>
              <a:t>           </a:t>
            </a:r>
            <a:r>
              <a:rPr lang="ko-KR" altLang="en-US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구성된다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031" name="_x352176000" descr="EMB0000059cba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88132"/>
            <a:ext cx="6976775" cy="83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47" y="5517232"/>
            <a:ext cx="33813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124744"/>
            <a:ext cx="8280920" cy="373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ko-KR" altLang="en-US" kern="0" dirty="0">
                <a:solidFill>
                  <a:srgbClr val="0000FF"/>
                </a:solidFill>
                <a:latin typeface="+mn-ea"/>
                <a:ea typeface="+mn-ea"/>
              </a:rPr>
              <a:t>나</a:t>
            </a:r>
            <a:r>
              <a:rPr lang="en-US" altLang="ko-KR" kern="0" dirty="0">
                <a:solidFill>
                  <a:srgbClr val="0000FF"/>
                </a:solidFill>
                <a:latin typeface="+mn-ea"/>
                <a:ea typeface="+mn-ea"/>
              </a:rPr>
              <a:t>) 2</a:t>
            </a:r>
            <a:r>
              <a:rPr lang="ko-KR" altLang="en-US" kern="0" dirty="0">
                <a:solidFill>
                  <a:srgbClr val="0000FF"/>
                </a:solidFill>
                <a:latin typeface="+mn-ea"/>
                <a:ea typeface="+mn-ea"/>
              </a:rPr>
              <a:t>차원 배열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   ■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차원 배열은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차원 배열을 바둑판처럼 구성한 배열로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차원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구조를</a:t>
            </a: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    가지게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되 며 행과 열로 구성 된다</a:t>
            </a: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ko-KR" altLang="en-US" kern="0" dirty="0">
                <a:solidFill>
                  <a:srgbClr val="0000FF"/>
                </a:solidFill>
                <a:latin typeface="+mn-ea"/>
                <a:ea typeface="+mn-ea"/>
              </a:rPr>
              <a:t>다</a:t>
            </a:r>
            <a:r>
              <a:rPr lang="en-US" altLang="ko-KR" kern="0" dirty="0">
                <a:solidFill>
                  <a:srgbClr val="0000FF"/>
                </a:solidFill>
                <a:latin typeface="+mn-ea"/>
                <a:ea typeface="+mn-ea"/>
              </a:rPr>
              <a:t>) </a:t>
            </a:r>
            <a:r>
              <a:rPr lang="ko-KR" altLang="en-US" kern="0" dirty="0">
                <a:solidFill>
                  <a:srgbClr val="0000FF"/>
                </a:solidFill>
                <a:latin typeface="+mn-ea"/>
                <a:ea typeface="+mn-ea"/>
              </a:rPr>
              <a:t>다차원 배열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   ■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다차원 배열은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차원 이상의 배열을 의미하며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주로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차원 배열을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많이</a:t>
            </a: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     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사용한다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. 3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차원 배열은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차원 배열이 여러 장 겹쳐 있는 것과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같은</a:t>
            </a: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800" kern="0" dirty="0" smtClean="0">
                <a:solidFill>
                  <a:srgbClr val="000000"/>
                </a:solidFill>
                <a:latin typeface="+mn-ea"/>
                <a:ea typeface="+mn-ea"/>
              </a:rPr>
              <a:t>          </a:t>
            </a:r>
            <a:r>
              <a:rPr lang="ko-KR" altLang="en-US" sz="1800" kern="0" dirty="0" smtClean="0">
                <a:solidFill>
                  <a:srgbClr val="000000"/>
                </a:solidFill>
                <a:latin typeface="+mn-ea"/>
                <a:ea typeface="+mn-ea"/>
              </a:rPr>
              <a:t>구조를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  <a:ea typeface="+mn-ea"/>
              </a:rPr>
              <a:t>가지고 있다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8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2049" name="_x352174480" descr="EMB0000059cba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84" y="4520025"/>
            <a:ext cx="2903228" cy="1789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1" name="_x352176160" descr="EMB0000059cba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04" y="4520025"/>
            <a:ext cx="3592044" cy="17892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50698"/>
            <a:ext cx="7829500" cy="315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</a:t>
            </a:r>
            <a:r>
              <a:rPr lang="ko-KR" altLang="en-US" dirty="0" smtClean="0"/>
              <a:t>차원 배열을 이용한 선형 리스트 구현</a:t>
            </a:r>
          </a:p>
          <a:p>
            <a:pPr lvl="1" eaLnBrk="1" hangingPunct="1"/>
            <a:endParaRPr lang="ko-KR" altLang="en-US" dirty="0" smtClean="0"/>
          </a:p>
          <a:p>
            <a:pPr lvl="1" eaLnBrk="1" hangingPunct="1"/>
            <a:endParaRPr lang="ko-KR" altLang="en-US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sz="1800" dirty="0" smtClean="0"/>
          </a:p>
          <a:p>
            <a:pPr lvl="3" eaLnBrk="1" hangingPunct="1"/>
            <a:endParaRPr lang="ko-KR" altLang="en-US" sz="1800" dirty="0" smtClean="0"/>
          </a:p>
          <a:p>
            <a:pPr lvl="1" eaLnBrk="1" hangingPunct="1"/>
            <a:r>
              <a:rPr lang="en-US" altLang="ko-KR" dirty="0" smtClean="0"/>
              <a:t>1</a:t>
            </a:r>
            <a:r>
              <a:rPr lang="ko-KR" altLang="en-US" dirty="0" smtClean="0"/>
              <a:t>차원 배열을 이용한 구현</a:t>
            </a: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1" y="1556792"/>
            <a:ext cx="603039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899592" y="1984248"/>
            <a:ext cx="720080" cy="3509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99592" y="2432715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00549" y="1993364"/>
            <a:ext cx="795665" cy="350924"/>
          </a:xfrm>
          <a:prstGeom prst="round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199535" y="1993364"/>
            <a:ext cx="795665" cy="350924"/>
          </a:xfrm>
          <a:prstGeom prst="round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27984" y="1993364"/>
            <a:ext cx="795665" cy="350924"/>
          </a:xfrm>
          <a:prstGeom prst="round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58713" y="1993364"/>
            <a:ext cx="795665" cy="350924"/>
          </a:xfrm>
          <a:prstGeom prst="round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99592" y="4149080"/>
            <a:ext cx="31683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12038" y="6093296"/>
            <a:ext cx="2485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669264" y="6093296"/>
            <a:ext cx="25922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092280" y="4149080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092280" y="4554840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092280" y="4941168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110456" y="4448504"/>
            <a:ext cx="4574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원소의 논리적</a:t>
            </a:r>
            <a:r>
              <a:rPr lang="en-US" altLang="ko-KR" dirty="0"/>
              <a:t>·</a:t>
            </a:r>
            <a:r>
              <a:rPr lang="ko-KR" altLang="en-US" dirty="0"/>
              <a:t>물리적 </a:t>
            </a:r>
            <a:r>
              <a:rPr lang="ko-KR" altLang="en-US"/>
              <a:t>순서 </a:t>
            </a:r>
            <a:r>
              <a:rPr lang="ko-KR" altLang="en-US" smtClean="0"/>
              <a:t>확인하기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129p</a:t>
            </a:r>
            <a:endParaRPr lang="ko-KR" altLang="en-US" dirty="0" smtClean="0">
              <a:solidFill>
                <a:srgbClr val="0070C0"/>
              </a:solidFill>
            </a:endParaRP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292955" cy="319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7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실행 결과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실행 결과 확인</a:t>
            </a:r>
            <a:endParaRPr lang="en-US" altLang="ko-KR" smtClean="0"/>
          </a:p>
          <a:p>
            <a:pPr lvl="2"/>
            <a:r>
              <a:rPr lang="ko-KR" altLang="en-US"/>
              <a:t>배열 </a:t>
            </a:r>
            <a:r>
              <a:rPr lang="en-US" altLang="ko-KR"/>
              <a:t>sale</a:t>
            </a:r>
            <a:r>
              <a:rPr lang="ko-KR" altLang="en-US"/>
              <a:t>의 시작 주소 </a:t>
            </a:r>
            <a:r>
              <a:rPr lang="en-US" altLang="ko-KR"/>
              <a:t>: </a:t>
            </a:r>
            <a:r>
              <a:rPr lang="en-US" altLang="ko-KR" smtClean="0"/>
              <a:t>5241668</a:t>
            </a:r>
            <a:endParaRPr lang="en-US" altLang="ko-KR"/>
          </a:p>
          <a:p>
            <a:pPr lvl="2"/>
            <a:r>
              <a:rPr lang="en-US" altLang="ko-KR"/>
              <a:t>sale[2]=251</a:t>
            </a:r>
            <a:r>
              <a:rPr lang="ko-KR" altLang="en-US"/>
              <a:t>의 위치  </a:t>
            </a:r>
            <a:r>
              <a:rPr lang="en-US" altLang="ko-KR"/>
              <a:t>= </a:t>
            </a:r>
            <a:r>
              <a:rPr lang="ko-KR" altLang="en-US" smtClean="0"/>
              <a:t>시작 주소 </a:t>
            </a:r>
            <a:r>
              <a:rPr lang="en-US" altLang="ko-KR"/>
              <a:t>+ (</a:t>
            </a:r>
            <a:r>
              <a:rPr lang="ko-KR" altLang="en-US"/>
              <a:t>인덱스</a:t>
            </a:r>
            <a:r>
              <a:rPr lang="en-US" altLang="ko-KR"/>
              <a:t>ⅹ4</a:t>
            </a:r>
            <a:r>
              <a:rPr lang="ko-KR" altLang="en-US"/>
              <a:t>바이트</a:t>
            </a:r>
            <a:r>
              <a:rPr lang="en-US" altLang="ko-KR"/>
              <a:t>) </a:t>
            </a:r>
          </a:p>
          <a:p>
            <a:pPr marL="627062" lvl="2" indent="0">
              <a:buNone/>
            </a:pPr>
            <a:r>
              <a:rPr lang="en-US" altLang="ko-KR"/>
              <a:t>			 </a:t>
            </a:r>
            <a:r>
              <a:rPr lang="en-US" altLang="ko-KR" smtClean="0"/>
              <a:t> </a:t>
            </a:r>
            <a:r>
              <a:rPr lang="en-US" altLang="ko-KR"/>
              <a:t>= </a:t>
            </a:r>
            <a:r>
              <a:rPr lang="en-US" altLang="ko-KR" smtClean="0"/>
              <a:t>5241668  </a:t>
            </a:r>
            <a:r>
              <a:rPr lang="en-US" altLang="ko-KR"/>
              <a:t>+ (2ⅹ4</a:t>
            </a:r>
            <a:r>
              <a:rPr lang="ko-KR" altLang="en-US"/>
              <a:t>바이트</a:t>
            </a:r>
            <a:r>
              <a:rPr lang="en-US" altLang="ko-KR"/>
              <a:t>) </a:t>
            </a:r>
          </a:p>
          <a:p>
            <a:pPr marL="627062" lvl="2" indent="0">
              <a:buNone/>
            </a:pPr>
            <a:r>
              <a:rPr lang="en-US" altLang="ko-KR"/>
              <a:t>			 </a:t>
            </a:r>
            <a:r>
              <a:rPr lang="en-US" altLang="ko-KR" smtClean="0"/>
              <a:t> </a:t>
            </a:r>
            <a:r>
              <a:rPr lang="en-US" altLang="ko-KR"/>
              <a:t>= </a:t>
            </a:r>
            <a:r>
              <a:rPr lang="en-US" altLang="ko-KR" smtClean="0"/>
              <a:t>5241676 </a:t>
            </a:r>
            <a:endParaRPr lang="en-US" altLang="ko-KR"/>
          </a:p>
          <a:p>
            <a:pPr lvl="2"/>
            <a:r>
              <a:rPr lang="ko-KR" altLang="en-US"/>
              <a:t>논리적인 순서대로 메모리에 연속하여 저장된 </a:t>
            </a:r>
            <a:r>
              <a:rPr lang="ko-KR" altLang="en-US" smtClean="0"/>
              <a:t>순차 구조임을 </a:t>
            </a:r>
            <a:r>
              <a:rPr lang="ko-KR" altLang="en-US"/>
              <a:t>확인</a:t>
            </a:r>
            <a:r>
              <a:rPr lang="en-US" altLang="ko-KR"/>
              <a:t>!</a:t>
            </a:r>
          </a:p>
          <a:p>
            <a:pPr lvl="1"/>
            <a:endParaRPr lang="ko-KR" altLang="en-US" smtClean="0"/>
          </a:p>
          <a:p>
            <a:pPr lvl="1"/>
            <a:endParaRPr lang="ko-KR" altLang="en-US" dirty="0" smtClean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54102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8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순차 자료구조의 </a:t>
            </a:r>
            <a:r>
              <a:rPr lang="ko-KR" altLang="en-US" dirty="0" smtClean="0"/>
              <a:t>개념</a:t>
            </a:r>
            <a:endParaRPr lang="ko-KR" altLang="en-US" dirty="0"/>
          </a:p>
          <a:p>
            <a:pPr lvl="1"/>
            <a:r>
              <a:rPr lang="ko-KR" altLang="en-US" b="0" dirty="0" smtClean="0"/>
              <a:t>구현</a:t>
            </a:r>
            <a:r>
              <a:rPr lang="ko-KR" altLang="en-US" b="0" dirty="0" smtClean="0">
                <a:solidFill>
                  <a:schemeClr val="tx1"/>
                </a:solidFill>
              </a:rPr>
              <a:t>할</a:t>
            </a:r>
            <a:r>
              <a:rPr lang="ko-KR" altLang="en-US" b="0" dirty="0" smtClean="0"/>
              <a:t> </a:t>
            </a:r>
            <a:r>
              <a:rPr lang="ko-KR" altLang="en-US" b="0" dirty="0"/>
              <a:t>자료</a:t>
            </a:r>
            <a:r>
              <a:rPr lang="ko-KR" altLang="en-US" b="0" dirty="0">
                <a:solidFill>
                  <a:schemeClr val="tx1"/>
                </a:solidFill>
              </a:rPr>
              <a:t>들을</a:t>
            </a:r>
            <a:r>
              <a:rPr lang="ko-KR" altLang="en-US" b="0" dirty="0"/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논리적</a:t>
            </a:r>
            <a:r>
              <a:rPr lang="ko-KR" altLang="en-US" b="0" dirty="0" smtClean="0"/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순서</a:t>
            </a:r>
            <a:r>
              <a:rPr lang="ko-KR" altLang="en-US" b="0" dirty="0" smtClean="0">
                <a:solidFill>
                  <a:schemeClr val="tx1"/>
                </a:solidFill>
              </a:rPr>
              <a:t>로</a:t>
            </a:r>
            <a:r>
              <a:rPr lang="ko-KR" altLang="en-US" b="0" dirty="0" smtClean="0"/>
              <a:t> </a:t>
            </a:r>
            <a:r>
              <a:rPr lang="ko-KR" altLang="en-US" b="0" dirty="0"/>
              <a:t>메모리</a:t>
            </a:r>
            <a:r>
              <a:rPr lang="ko-KR" altLang="en-US" b="0" dirty="0">
                <a:solidFill>
                  <a:schemeClr val="tx1"/>
                </a:solidFill>
              </a:rPr>
              <a:t>에</a:t>
            </a:r>
            <a:r>
              <a:rPr lang="ko-KR" altLang="en-US" b="0" dirty="0"/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연속</a:t>
            </a:r>
            <a:r>
              <a:rPr lang="ko-KR" altLang="en-US" b="0" dirty="0" smtClean="0"/>
              <a:t> </a:t>
            </a:r>
            <a:r>
              <a:rPr lang="ko-KR" altLang="en-US" b="0" dirty="0"/>
              <a:t>저장</a:t>
            </a:r>
            <a:r>
              <a:rPr lang="ko-KR" altLang="en-US" b="0" dirty="0">
                <a:solidFill>
                  <a:schemeClr val="tx1"/>
                </a:solidFill>
              </a:rPr>
              <a:t>하는</a:t>
            </a:r>
            <a:r>
              <a:rPr lang="ko-KR" altLang="en-US" b="0" dirty="0"/>
              <a:t> 구현 </a:t>
            </a:r>
            <a:r>
              <a:rPr lang="ko-KR" altLang="en-US" b="0" dirty="0" smtClean="0"/>
              <a:t>방식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논리적</a:t>
            </a:r>
            <a:r>
              <a:rPr lang="ko-KR" altLang="en-US" b="0" dirty="0" smtClean="0">
                <a:solidFill>
                  <a:schemeClr val="tx1"/>
                </a:solidFill>
              </a:rPr>
              <a:t>인</a:t>
            </a:r>
            <a:r>
              <a:rPr lang="ko-KR" altLang="en-US" b="0" dirty="0" smtClean="0"/>
              <a:t> </a:t>
            </a:r>
            <a:r>
              <a:rPr lang="ko-KR" altLang="en-US" b="0" dirty="0"/>
              <a:t>순서</a:t>
            </a:r>
            <a:r>
              <a:rPr lang="ko-KR" altLang="en-US" b="0" dirty="0">
                <a:solidFill>
                  <a:schemeClr val="tx1"/>
                </a:solidFill>
              </a:rPr>
              <a:t>와</a:t>
            </a:r>
            <a:r>
              <a:rPr lang="ko-KR" altLang="en-US" b="0" dirty="0"/>
              <a:t> 물리적</a:t>
            </a:r>
            <a:r>
              <a:rPr lang="ko-KR" altLang="en-US" b="0" dirty="0">
                <a:solidFill>
                  <a:schemeClr val="tx1"/>
                </a:solidFill>
              </a:rPr>
              <a:t>인</a:t>
            </a:r>
            <a:r>
              <a:rPr lang="ko-KR" altLang="en-US" b="0" dirty="0"/>
              <a:t> 순서</a:t>
            </a:r>
            <a:r>
              <a:rPr lang="ko-KR" altLang="en-US" b="0" dirty="0">
                <a:solidFill>
                  <a:schemeClr val="tx1"/>
                </a:solidFill>
              </a:rPr>
              <a:t>가</a:t>
            </a:r>
            <a:r>
              <a:rPr lang="ko-KR" altLang="en-US" b="0" dirty="0"/>
              <a:t> 항상 </a:t>
            </a:r>
            <a:r>
              <a:rPr lang="ko-KR" altLang="en-US" b="0" dirty="0">
                <a:solidFill>
                  <a:srgbClr val="FF0000"/>
                </a:solidFill>
              </a:rPr>
              <a:t>일치</a:t>
            </a:r>
            <a:r>
              <a:rPr lang="ko-KR" altLang="en-US" b="0" dirty="0">
                <a:solidFill>
                  <a:schemeClr val="tx1"/>
                </a:solidFill>
              </a:rPr>
              <a:t>해야</a:t>
            </a:r>
            <a:r>
              <a:rPr lang="ko-KR" altLang="en-US" b="0" dirty="0"/>
              <a:t>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C </a:t>
            </a:r>
            <a:r>
              <a:rPr lang="ko-KR" altLang="en-US" b="0" dirty="0"/>
              <a:t>프로그래밍</a:t>
            </a:r>
            <a:r>
              <a:rPr lang="ko-KR" altLang="en-US" b="0" dirty="0">
                <a:solidFill>
                  <a:schemeClr val="tx1"/>
                </a:solidFill>
              </a:rPr>
              <a:t>에서</a:t>
            </a:r>
            <a:r>
              <a:rPr lang="ko-KR" altLang="en-US" b="0" dirty="0"/>
              <a:t> 순차 자료구조</a:t>
            </a:r>
            <a:r>
              <a:rPr lang="ko-KR" altLang="en-US" b="0" dirty="0">
                <a:solidFill>
                  <a:schemeClr val="tx1"/>
                </a:solidFill>
              </a:rPr>
              <a:t>의</a:t>
            </a:r>
            <a:r>
              <a:rPr lang="ko-KR" altLang="en-US" b="0" dirty="0"/>
              <a:t> </a:t>
            </a:r>
            <a:r>
              <a:rPr lang="ko-KR" altLang="en-US" b="0" dirty="0" smtClean="0"/>
              <a:t>구현 방식 제공</a:t>
            </a:r>
            <a:r>
              <a:rPr lang="ko-KR" altLang="en-US" b="0" dirty="0" smtClean="0">
                <a:solidFill>
                  <a:schemeClr val="tx1"/>
                </a:solidFill>
              </a:rPr>
              <a:t>하는</a:t>
            </a:r>
            <a:r>
              <a:rPr lang="ko-KR" altLang="en-US" b="0" dirty="0" smtClean="0"/>
              <a:t> 프로그램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기법은 </a:t>
            </a:r>
            <a:r>
              <a:rPr lang="ko-KR" altLang="en-US" b="0" dirty="0" smtClean="0">
                <a:solidFill>
                  <a:srgbClr val="FF0000"/>
                </a:solidFill>
              </a:rPr>
              <a:t>배열</a:t>
            </a:r>
            <a:endParaRPr lang="en-US" altLang="ko-KR" b="0" dirty="0" smtClean="0">
              <a:solidFill>
                <a:srgbClr val="FF0000"/>
              </a:solidFill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539552" y="3212976"/>
            <a:ext cx="8244408" cy="2728841"/>
            <a:chOff x="539552" y="3212976"/>
            <a:chExt cx="8244408" cy="272884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212976"/>
              <a:ext cx="8244408" cy="2728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39552" y="4149080"/>
              <a:ext cx="1224136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39552" y="4941168"/>
              <a:ext cx="1224136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9552" y="5571524"/>
              <a:ext cx="1224136" cy="2520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35696" y="3581008"/>
              <a:ext cx="936104" cy="252028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43564" y="3581008"/>
              <a:ext cx="936104" cy="252028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>
              <a:off x="3347864" y="4399956"/>
              <a:ext cx="1728192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1913424" y="4653136"/>
              <a:ext cx="390324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1913424" y="4399956"/>
              <a:ext cx="1074400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7640912" y="4141080"/>
              <a:ext cx="891528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4466594" y="4141080"/>
              <a:ext cx="609462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5315572" y="4399956"/>
              <a:ext cx="1992732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2906132" y="5246344"/>
              <a:ext cx="2169924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1913424" y="5481800"/>
              <a:ext cx="786368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1910564" y="4982288"/>
              <a:ext cx="861236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5318432" y="4982288"/>
              <a:ext cx="861236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8388424" y="4962808"/>
              <a:ext cx="306932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5315572" y="5234816"/>
              <a:ext cx="2712812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835696" y="5575368"/>
              <a:ext cx="1225844" cy="25893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275564" y="5566224"/>
              <a:ext cx="1294372" cy="25893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663560" y="2577960"/>
              <a:ext cx="5785200" cy="323280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4200" y="2568600"/>
                <a:ext cx="5803920" cy="32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360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</a:t>
            </a:r>
            <a:r>
              <a:rPr lang="ko-KR" altLang="en-US" dirty="0" smtClean="0"/>
              <a:t>차원 배열을 이용한 선형 리스트의 구현</a:t>
            </a:r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ko-KR" altLang="en-US" dirty="0" smtClean="0"/>
          </a:p>
          <a:p>
            <a:pPr lvl="1" eaLnBrk="1" hangingPunct="1"/>
            <a:endParaRPr lang="ko-KR" altLang="en-US" dirty="0" smtClean="0"/>
          </a:p>
          <a:p>
            <a:pPr lvl="3" eaLnBrk="1" hangingPunct="1"/>
            <a:endParaRPr lang="ko-KR" altLang="en-US" dirty="0" smtClean="0"/>
          </a:p>
          <a:p>
            <a:pPr lvl="3" eaLnBrk="1" hangingPunct="1"/>
            <a:endParaRPr lang="ko-KR" altLang="en-US" dirty="0" smtClean="0"/>
          </a:p>
          <a:p>
            <a:pPr lvl="1" eaLnBrk="1" hangingPunct="1">
              <a:lnSpc>
                <a:spcPct val="100000"/>
              </a:lnSpc>
            </a:pPr>
            <a:endParaRPr lang="en-US" altLang="ko-KR" dirty="0" smtClean="0"/>
          </a:p>
          <a:p>
            <a:pPr lvl="1" eaLnBrk="1" hangingPunct="1">
              <a:lnSpc>
                <a:spcPct val="100000"/>
              </a:lnSpc>
            </a:pPr>
            <a:r>
              <a:rPr lang="en-US" altLang="ko-KR" dirty="0" smtClean="0"/>
              <a:t>2</a:t>
            </a:r>
            <a:r>
              <a:rPr lang="ko-KR" altLang="en-US" dirty="0" smtClean="0"/>
              <a:t>차원 배열을 이용한 구현</a:t>
            </a:r>
          </a:p>
          <a:p>
            <a:endParaRPr lang="ko-KR" altLang="en-US" dirty="0" smtClean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6261278" cy="177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40" y="4149080"/>
            <a:ext cx="8055668" cy="12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19665" y="2348880"/>
            <a:ext cx="720080" cy="35547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08736" y="2826644"/>
            <a:ext cx="720080" cy="294591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70971" y="1944264"/>
            <a:ext cx="795665" cy="290020"/>
          </a:xfrm>
          <a:prstGeom prst="round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69373" y="1944264"/>
            <a:ext cx="795665" cy="290020"/>
          </a:xfrm>
          <a:prstGeom prst="round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97822" y="1944264"/>
            <a:ext cx="795665" cy="290020"/>
          </a:xfrm>
          <a:prstGeom prst="round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28551" y="1944264"/>
            <a:ext cx="795665" cy="290020"/>
          </a:xfrm>
          <a:prstGeom prst="round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580112" y="4688568"/>
            <a:ext cx="2772000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940152" y="4436540"/>
            <a:ext cx="0" cy="504056"/>
          </a:xfrm>
          <a:prstGeom prst="line">
            <a:avLst/>
          </a:prstGeom>
          <a:ln w="19050">
            <a:solidFill>
              <a:srgbClr val="0000CC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580112" y="5020016"/>
            <a:ext cx="2772000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804248" y="4436540"/>
            <a:ext cx="0" cy="504056"/>
          </a:xfrm>
          <a:prstGeom prst="line">
            <a:avLst/>
          </a:prstGeom>
          <a:ln w="19050">
            <a:solidFill>
              <a:srgbClr val="0000CC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668344" y="4436540"/>
            <a:ext cx="0" cy="504056"/>
          </a:xfrm>
          <a:prstGeom prst="line">
            <a:avLst/>
          </a:prstGeom>
          <a:ln w="19050">
            <a:solidFill>
              <a:srgbClr val="0000CC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532440" y="4436540"/>
            <a:ext cx="0" cy="504056"/>
          </a:xfrm>
          <a:prstGeom prst="line">
            <a:avLst/>
          </a:prstGeom>
          <a:ln w="19050">
            <a:solidFill>
              <a:srgbClr val="0000CC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2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22674"/>
            <a:ext cx="8686800" cy="5715000"/>
          </a:xfrm>
        </p:spPr>
        <p:txBody>
          <a:bodyPr/>
          <a:lstStyle/>
          <a:p>
            <a:pPr lvl="1" eaLnBrk="1" hangingPunct="1">
              <a:defRPr/>
            </a:pPr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물리적 저장 방법</a:t>
            </a:r>
          </a:p>
          <a:p>
            <a:pPr lvl="2" eaLnBrk="1" hangingPunct="1"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2</a:t>
            </a:r>
            <a:r>
              <a:rPr lang="ko-KR" altLang="en-US" sz="1800" dirty="0">
                <a:solidFill>
                  <a:srgbClr val="0000CC"/>
                </a:solidFill>
              </a:rPr>
              <a:t>차원</a:t>
            </a:r>
            <a:r>
              <a:rPr lang="ko-KR" altLang="en-US" sz="1800" dirty="0"/>
              <a:t>의 </a:t>
            </a:r>
            <a:r>
              <a:rPr lang="ko-KR" altLang="en-US" sz="1800" dirty="0">
                <a:solidFill>
                  <a:srgbClr val="0000CC"/>
                </a:solidFill>
              </a:rPr>
              <a:t>논리적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순서</a:t>
            </a:r>
            <a:r>
              <a:rPr lang="ko-KR" altLang="en-US" sz="1800" dirty="0"/>
              <a:t>를 </a:t>
            </a:r>
            <a:r>
              <a:rPr lang="en-US" altLang="ko-KR" sz="1800" dirty="0">
                <a:solidFill>
                  <a:srgbClr val="FF0000"/>
                </a:solidFill>
              </a:rPr>
              <a:t>1</a:t>
            </a:r>
            <a:r>
              <a:rPr lang="ko-KR" altLang="en-US" sz="1800" dirty="0">
                <a:solidFill>
                  <a:srgbClr val="FF0000"/>
                </a:solidFill>
              </a:rPr>
              <a:t>차원</a:t>
            </a:r>
            <a:r>
              <a:rPr lang="ko-KR" altLang="en-US" sz="1800" dirty="0"/>
              <a:t>의 </a:t>
            </a:r>
            <a:r>
              <a:rPr lang="ko-KR" altLang="en-US" sz="1800" dirty="0">
                <a:solidFill>
                  <a:srgbClr val="FF0000"/>
                </a:solidFill>
              </a:rPr>
              <a:t>물리적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순서</a:t>
            </a:r>
            <a:r>
              <a:rPr lang="ko-KR" altLang="en-US" sz="1800" dirty="0"/>
              <a:t>로 </a:t>
            </a:r>
            <a:r>
              <a:rPr lang="ko-KR" altLang="en-US" sz="1800" dirty="0">
                <a:solidFill>
                  <a:srgbClr val="0000CC"/>
                </a:solidFill>
              </a:rPr>
              <a:t>변환</a:t>
            </a:r>
            <a:r>
              <a:rPr lang="ko-KR" altLang="en-US" sz="1800" dirty="0"/>
              <a:t>하는 </a:t>
            </a:r>
            <a:r>
              <a:rPr lang="ko-KR" altLang="en-US" sz="1800" dirty="0" smtClean="0">
                <a:solidFill>
                  <a:srgbClr val="0000CC"/>
                </a:solidFill>
              </a:rPr>
              <a:t>방법 </a:t>
            </a:r>
            <a:r>
              <a:rPr lang="ko-KR" altLang="en-US" sz="1800" dirty="0">
                <a:solidFill>
                  <a:srgbClr val="0000CC"/>
                </a:solidFill>
              </a:rPr>
              <a:t>사용</a:t>
            </a:r>
          </a:p>
          <a:p>
            <a:pPr lvl="2" eaLnBrk="1" hangingPunct="1">
              <a:defRPr/>
            </a:pPr>
            <a:r>
              <a:rPr lang="ko-KR" altLang="en-US" sz="1800" u="sng" dirty="0">
                <a:solidFill>
                  <a:srgbClr val="FF0000"/>
                </a:solidFill>
              </a:rPr>
              <a:t>행 우선 </a:t>
            </a:r>
            <a:r>
              <a:rPr lang="ko-KR" altLang="en-US" sz="1800" u="sng" dirty="0">
                <a:solidFill>
                  <a:srgbClr val="0000CC"/>
                </a:solidFill>
              </a:rPr>
              <a:t>순서 </a:t>
            </a:r>
            <a:r>
              <a:rPr lang="ko-KR" altLang="en-US" sz="1800" u="sng" dirty="0" smtClean="0">
                <a:solidFill>
                  <a:srgbClr val="0000CC"/>
                </a:solidFill>
              </a:rPr>
              <a:t>방법</a:t>
            </a:r>
            <a:r>
              <a:rPr lang="en-US" altLang="ko-KR" sz="1800" baseline="30000" dirty="0" smtClean="0"/>
              <a:t>row </a:t>
            </a:r>
            <a:r>
              <a:rPr lang="en-US" altLang="ko-KR" sz="1800" baseline="30000" dirty="0"/>
              <a:t>major </a:t>
            </a:r>
            <a:r>
              <a:rPr lang="en-US" altLang="ko-KR" sz="1800" baseline="30000" dirty="0" smtClean="0"/>
              <a:t>order</a:t>
            </a:r>
            <a:endParaRPr lang="en-US" altLang="ko-KR" sz="1800" dirty="0"/>
          </a:p>
          <a:p>
            <a:pPr lvl="3" eaLnBrk="1" hangingPunct="1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차원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첫 번째 </a:t>
            </a:r>
            <a:r>
              <a:rPr lang="ko-KR" altLang="en-US" dirty="0">
                <a:solidFill>
                  <a:srgbClr val="0000CC"/>
                </a:solidFill>
              </a:rPr>
              <a:t>인덱스</a:t>
            </a:r>
            <a:r>
              <a:rPr lang="ko-KR" altLang="en-US" dirty="0"/>
              <a:t>인 </a:t>
            </a:r>
            <a:r>
              <a:rPr lang="ko-KR" altLang="en-US" dirty="0">
                <a:solidFill>
                  <a:srgbClr val="0000CC"/>
                </a:solidFill>
              </a:rPr>
              <a:t>행 번호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기준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0000CC"/>
                </a:solidFill>
              </a:rPr>
              <a:t>사용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방법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en-US" altLang="ko-KR" dirty="0"/>
              <a:t>sale[</a:t>
            </a:r>
            <a:r>
              <a:rPr lang="en-US" altLang="ko-KR" b="1" dirty="0"/>
              <a:t>0</a:t>
            </a:r>
            <a:r>
              <a:rPr lang="en-US" altLang="ko-KR" dirty="0"/>
              <a:t>][0]=63, sale[</a:t>
            </a:r>
            <a:r>
              <a:rPr lang="en-US" altLang="ko-KR" b="1" dirty="0"/>
              <a:t>0</a:t>
            </a:r>
            <a:r>
              <a:rPr lang="en-US" altLang="ko-KR" dirty="0"/>
              <a:t>][1]=84, sale[</a:t>
            </a:r>
            <a:r>
              <a:rPr lang="en-US" altLang="ko-KR" b="1" dirty="0"/>
              <a:t>0</a:t>
            </a:r>
            <a:r>
              <a:rPr lang="en-US" altLang="ko-KR" dirty="0"/>
              <a:t>][2]=140, sale[</a:t>
            </a:r>
            <a:r>
              <a:rPr lang="en-US" altLang="ko-KR" b="1" dirty="0"/>
              <a:t>0</a:t>
            </a:r>
            <a:r>
              <a:rPr lang="en-US" altLang="ko-KR" dirty="0"/>
              <a:t>][3]=130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sale[</a:t>
            </a:r>
            <a:r>
              <a:rPr lang="en-US" altLang="ko-KR" b="1" dirty="0" smtClean="0"/>
              <a:t>1</a:t>
            </a:r>
            <a:r>
              <a:rPr lang="en-US" altLang="ko-KR" dirty="0"/>
              <a:t>][0]=157, sale[</a:t>
            </a:r>
            <a:r>
              <a:rPr lang="en-US" altLang="ko-KR" b="1" dirty="0"/>
              <a:t>1</a:t>
            </a:r>
            <a:r>
              <a:rPr lang="en-US" altLang="ko-KR" dirty="0"/>
              <a:t>][1]=209, sale[</a:t>
            </a:r>
            <a:r>
              <a:rPr lang="en-US" altLang="ko-KR" b="1" dirty="0"/>
              <a:t>1</a:t>
            </a:r>
            <a:r>
              <a:rPr lang="en-US" altLang="ko-KR" dirty="0"/>
              <a:t>][2]=251, sale[</a:t>
            </a:r>
            <a:r>
              <a:rPr lang="en-US" altLang="ko-KR" b="1" dirty="0"/>
              <a:t>1</a:t>
            </a:r>
            <a:r>
              <a:rPr lang="en-US" altLang="ko-KR" dirty="0"/>
              <a:t>][3]=312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ko-KR" altLang="en-US" dirty="0">
                <a:solidFill>
                  <a:srgbClr val="FF0000"/>
                </a:solidFill>
              </a:rPr>
              <a:t>원소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FF0000"/>
                </a:solidFill>
              </a:rPr>
              <a:t> 위치 계산 방법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00CC"/>
                </a:solidFill>
              </a:rPr>
              <a:t>α + (</a:t>
            </a:r>
            <a:r>
              <a:rPr lang="en-US" altLang="ko-KR" b="1" dirty="0" err="1">
                <a:solidFill>
                  <a:srgbClr val="0000CC"/>
                </a:solidFill>
              </a:rPr>
              <a:t>iⅹn</a:t>
            </a:r>
            <a:r>
              <a:rPr lang="en-US" altLang="ko-KR" b="1" baseline="-25000" dirty="0" err="1">
                <a:solidFill>
                  <a:srgbClr val="0000CC"/>
                </a:solidFill>
              </a:rPr>
              <a:t>j</a:t>
            </a:r>
            <a:r>
              <a:rPr lang="en-US" altLang="ko-KR" b="1" baseline="-25000" dirty="0">
                <a:solidFill>
                  <a:srgbClr val="0000CC"/>
                </a:solidFill>
              </a:rPr>
              <a:t> </a:t>
            </a:r>
            <a:r>
              <a:rPr lang="en-US" altLang="ko-KR" b="1" dirty="0">
                <a:solidFill>
                  <a:srgbClr val="0000CC"/>
                </a:solidFill>
              </a:rPr>
              <a:t>+ j)ⅹℓ</a:t>
            </a:r>
            <a:r>
              <a:rPr lang="en-US" altLang="ko-KR" dirty="0">
                <a:solidFill>
                  <a:srgbClr val="000066"/>
                </a:solidFill>
              </a:rPr>
              <a:t> </a:t>
            </a:r>
          </a:p>
          <a:p>
            <a:pPr marL="1116000" lvl="3" indent="0" eaLnBrk="1" hangingPunct="1">
              <a:lnSpc>
                <a:spcPct val="120000"/>
              </a:lnSpc>
              <a:buNone/>
              <a:defRPr/>
            </a:pPr>
            <a:r>
              <a:rPr lang="ko-KR" altLang="en-US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</a:t>
            </a:r>
            <a:r>
              <a:rPr lang="ko-KR" altLang="en-US" b="1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행</a:t>
            </a:r>
            <a:r>
              <a:rPr lang="ko-KR" altLang="en-US" dirty="0" smtClean="0"/>
              <a:t>의 개수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n</a:t>
            </a:r>
            <a:r>
              <a:rPr lang="en-US" altLang="ko-KR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ko-KR" baseline="-25000" dirty="0" smtClean="0">
                <a:solidFill>
                  <a:srgbClr val="FF0000"/>
                </a:solidFill>
              </a:rPr>
              <a:t> </a:t>
            </a:r>
            <a:r>
              <a:rPr lang="en-US" altLang="ko-KR" baseline="-25000" dirty="0" smtClean="0"/>
              <a:t>        </a:t>
            </a:r>
            <a:r>
              <a:rPr lang="ko-KR" altLang="en-US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</a:t>
            </a:r>
            <a:r>
              <a:rPr lang="ko-KR" altLang="en-US" b="1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열</a:t>
            </a:r>
            <a:r>
              <a:rPr lang="ko-KR" altLang="en-US" dirty="0" smtClean="0"/>
              <a:t>의 개수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n</a:t>
            </a:r>
            <a:r>
              <a:rPr lang="en-US" altLang="ko-KR" baseline="-25000" dirty="0" err="1" smtClean="0">
                <a:solidFill>
                  <a:srgbClr val="FF0000"/>
                </a:solidFill>
              </a:rPr>
              <a:t>j</a:t>
            </a:r>
            <a:r>
              <a:rPr lang="en-US" altLang="ko-KR" baseline="-25000" dirty="0" smtClean="0"/>
              <a:t> </a:t>
            </a:r>
          </a:p>
          <a:p>
            <a:pPr marL="1116000" lvl="3" indent="0" eaLnBrk="1" hangingPunct="1">
              <a:lnSpc>
                <a:spcPct val="120000"/>
              </a:lnSpc>
              <a:buNone/>
              <a:defRPr/>
            </a:pPr>
            <a:r>
              <a:rPr lang="ko-KR" altLang="en-US" b="1" dirty="0">
                <a:solidFill>
                  <a:srgbClr val="0000CC"/>
                </a:solidFill>
                <a:sym typeface="Wingdings" panose="05000000000000000000" pitchFamily="2" charset="2"/>
              </a:rPr>
              <a:t></a:t>
            </a:r>
            <a:r>
              <a:rPr lang="ko-KR" altLang="en-US" b="1" dirty="0">
                <a:solidFill>
                  <a:srgbClr val="0000CC"/>
                </a:solidFill>
              </a:rPr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 </a:t>
            </a:r>
            <a:r>
              <a:rPr lang="en-US" altLang="ko-KR" dirty="0" smtClean="0"/>
              <a:t>A[</a:t>
            </a:r>
            <a:r>
              <a:rPr lang="en-US" altLang="ko-KR" dirty="0" err="1" smtClean="0"/>
              <a:t>n</a:t>
            </a:r>
            <a:r>
              <a:rPr lang="en-US" altLang="ko-KR" baseline="-25000" dirty="0" err="1" smtClean="0"/>
              <a:t>i</a:t>
            </a:r>
            <a:r>
              <a:rPr lang="en-US" altLang="ko-KR" dirty="0" smtClean="0"/>
              <a:t>][</a:t>
            </a:r>
            <a:r>
              <a:rPr lang="en-US" altLang="ko-KR" dirty="0" err="1" smtClean="0"/>
              <a:t>n</a:t>
            </a:r>
            <a:r>
              <a:rPr lang="en-US" altLang="ko-KR" baseline="-25000" dirty="0" err="1" smtClean="0"/>
              <a:t>j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시작 주소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α</a:t>
            </a:r>
          </a:p>
          <a:p>
            <a:pPr marL="1116000" lvl="3" indent="0" eaLnBrk="1" hangingPunct="1">
              <a:lnSpc>
                <a:spcPct val="120000"/>
              </a:lnSpc>
              <a:buNone/>
              <a:defRPr/>
            </a:pPr>
            <a:r>
              <a:rPr lang="ko-KR" altLang="en-US" b="1" dirty="0">
                <a:solidFill>
                  <a:srgbClr val="0000CC"/>
                </a:solidFill>
                <a:sym typeface="Wingdings" panose="05000000000000000000" pitchFamily="2" charset="2"/>
              </a:rPr>
              <a:t></a:t>
            </a:r>
            <a:r>
              <a:rPr lang="ko-KR" altLang="en-US" b="1" dirty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원소의 </a:t>
            </a:r>
            <a:r>
              <a:rPr lang="ko-KR" altLang="en-US" dirty="0" smtClean="0">
                <a:solidFill>
                  <a:srgbClr val="0000CC"/>
                </a:solidFill>
              </a:rPr>
              <a:t>길이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ℓ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0000CC"/>
                </a:solidFill>
              </a:rPr>
              <a:t>i</a:t>
            </a:r>
            <a:r>
              <a:rPr lang="ko-KR" altLang="en-US" dirty="0" smtClean="0">
                <a:solidFill>
                  <a:srgbClr val="0000CC"/>
                </a:solidFill>
              </a:rPr>
              <a:t>행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j</a:t>
            </a:r>
            <a:r>
              <a:rPr lang="ko-KR" altLang="en-US" dirty="0" smtClean="0">
                <a:solidFill>
                  <a:srgbClr val="FF0000"/>
                </a:solidFill>
              </a:rPr>
              <a:t>열</a:t>
            </a:r>
            <a:r>
              <a:rPr lang="ko-KR" altLang="en-US" dirty="0" smtClean="0"/>
              <a:t> 원소 즉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A[i][j]</a:t>
            </a:r>
            <a:r>
              <a:rPr lang="ko-KR" altLang="en-US" dirty="0" smtClean="0"/>
              <a:t>의 위치 </a:t>
            </a:r>
            <a:endParaRPr lang="en-US" altLang="ko-KR" dirty="0" smtClean="0"/>
          </a:p>
          <a:p>
            <a:pPr marL="1116000" lvl="3" indent="0"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ko-KR" altLang="en-US" dirty="0" smtClean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938507" y="4858403"/>
            <a:ext cx="1578010" cy="1282191"/>
            <a:chOff x="6666398" y="3212976"/>
            <a:chExt cx="2263810" cy="168877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6398" y="3212976"/>
              <a:ext cx="2263810" cy="168877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209" y="4379960"/>
              <a:ext cx="113995" cy="20116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1457368" y="2708920"/>
            <a:ext cx="532859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457368" y="2996952"/>
            <a:ext cx="554461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414359"/>
            <a:ext cx="3581998" cy="28880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96" y="4923091"/>
            <a:ext cx="2588968" cy="128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22674"/>
            <a:ext cx="8686800" cy="5715000"/>
          </a:xfrm>
        </p:spPr>
        <p:txBody>
          <a:bodyPr/>
          <a:lstStyle/>
          <a:p>
            <a:pPr lvl="1" eaLnBrk="1" hangingPunct="1">
              <a:defRPr/>
            </a:pPr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물리적 저장 방법</a:t>
            </a:r>
          </a:p>
          <a:p>
            <a:pPr lvl="2" eaLnBrk="1" hangingPunct="1"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2</a:t>
            </a:r>
            <a:r>
              <a:rPr lang="ko-KR" altLang="en-US" sz="1800" dirty="0">
                <a:solidFill>
                  <a:srgbClr val="0000CC"/>
                </a:solidFill>
              </a:rPr>
              <a:t>차원</a:t>
            </a:r>
            <a:r>
              <a:rPr lang="ko-KR" altLang="en-US" sz="1800" dirty="0"/>
              <a:t>의 </a:t>
            </a:r>
            <a:r>
              <a:rPr lang="ko-KR" altLang="en-US" sz="1800" dirty="0">
                <a:solidFill>
                  <a:srgbClr val="0000CC"/>
                </a:solidFill>
              </a:rPr>
              <a:t>논리적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순서</a:t>
            </a:r>
            <a:r>
              <a:rPr lang="ko-KR" altLang="en-US" sz="1800" dirty="0"/>
              <a:t>를 </a:t>
            </a:r>
            <a:r>
              <a:rPr lang="en-US" altLang="ko-KR" sz="1800" dirty="0">
                <a:solidFill>
                  <a:srgbClr val="FF0000"/>
                </a:solidFill>
              </a:rPr>
              <a:t>1</a:t>
            </a:r>
            <a:r>
              <a:rPr lang="ko-KR" altLang="en-US" sz="1800" dirty="0">
                <a:solidFill>
                  <a:srgbClr val="FF0000"/>
                </a:solidFill>
              </a:rPr>
              <a:t>차원</a:t>
            </a:r>
            <a:r>
              <a:rPr lang="ko-KR" altLang="en-US" sz="1800" dirty="0"/>
              <a:t>의 </a:t>
            </a:r>
            <a:r>
              <a:rPr lang="ko-KR" altLang="en-US" sz="1800" dirty="0">
                <a:solidFill>
                  <a:srgbClr val="FF0000"/>
                </a:solidFill>
              </a:rPr>
              <a:t>물리적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순서</a:t>
            </a:r>
            <a:r>
              <a:rPr lang="ko-KR" altLang="en-US" sz="1800" dirty="0"/>
              <a:t>로 </a:t>
            </a:r>
            <a:r>
              <a:rPr lang="ko-KR" altLang="en-US" sz="1800" dirty="0">
                <a:solidFill>
                  <a:srgbClr val="0000CC"/>
                </a:solidFill>
              </a:rPr>
              <a:t>변환</a:t>
            </a:r>
            <a:r>
              <a:rPr lang="ko-KR" altLang="en-US" sz="1800" dirty="0"/>
              <a:t>하는 </a:t>
            </a:r>
            <a:r>
              <a:rPr lang="ko-KR" altLang="en-US" sz="1800" dirty="0" smtClean="0">
                <a:solidFill>
                  <a:srgbClr val="0000CC"/>
                </a:solidFill>
              </a:rPr>
              <a:t>방법 </a:t>
            </a:r>
            <a:r>
              <a:rPr lang="ko-KR" altLang="en-US" sz="1800" dirty="0">
                <a:solidFill>
                  <a:srgbClr val="0000CC"/>
                </a:solidFill>
              </a:rPr>
              <a:t>사용</a:t>
            </a:r>
          </a:p>
          <a:p>
            <a:pPr lvl="2" eaLnBrk="1" hangingPunct="1">
              <a:lnSpc>
                <a:spcPct val="140000"/>
              </a:lnSpc>
              <a:defRPr/>
            </a:pPr>
            <a:r>
              <a:rPr lang="ko-KR" altLang="en-US" sz="1800" u="sng" dirty="0" smtClean="0">
                <a:solidFill>
                  <a:srgbClr val="FF0000"/>
                </a:solidFill>
              </a:rPr>
              <a:t>열 </a:t>
            </a:r>
            <a:r>
              <a:rPr lang="ko-KR" altLang="en-US" sz="1800" u="sng" dirty="0">
                <a:solidFill>
                  <a:srgbClr val="FF0000"/>
                </a:solidFill>
              </a:rPr>
              <a:t>우선 </a:t>
            </a:r>
            <a:r>
              <a:rPr lang="ko-KR" altLang="en-US" sz="1800" u="sng" dirty="0">
                <a:solidFill>
                  <a:srgbClr val="0000CC"/>
                </a:solidFill>
              </a:rPr>
              <a:t>순서 </a:t>
            </a:r>
            <a:r>
              <a:rPr lang="ko-KR" altLang="en-US" sz="1800" u="sng" dirty="0" smtClean="0">
                <a:solidFill>
                  <a:srgbClr val="0000CC"/>
                </a:solidFill>
              </a:rPr>
              <a:t>방법</a:t>
            </a:r>
            <a:r>
              <a:rPr lang="en-US" altLang="ko-KR" baseline="30000" dirty="0" smtClean="0"/>
              <a:t>column </a:t>
            </a:r>
            <a:r>
              <a:rPr lang="en-US" altLang="ko-KR" baseline="30000" dirty="0"/>
              <a:t>major </a:t>
            </a:r>
            <a:r>
              <a:rPr lang="en-US" altLang="ko-KR" baseline="30000" dirty="0" smtClean="0"/>
              <a:t>order</a:t>
            </a:r>
            <a:endParaRPr lang="en-US" altLang="ko-KR" sz="1800" dirty="0"/>
          </a:p>
          <a:p>
            <a:pPr lvl="3" eaLnBrk="1" hangingPunct="1">
              <a:defRPr/>
            </a:pPr>
            <a:r>
              <a:rPr lang="en-US" altLang="ko-KR" dirty="0"/>
              <a:t>2</a:t>
            </a:r>
            <a:r>
              <a:rPr lang="ko-KR" altLang="en-US" dirty="0"/>
              <a:t>차원 배열의 마지막 인덱스인 열 번호를 기준으로 사용하는 방법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en-US" altLang="ko-KR" dirty="0"/>
              <a:t>sale[0][</a:t>
            </a:r>
            <a:r>
              <a:rPr lang="en-US" altLang="ko-KR" b="1" dirty="0"/>
              <a:t>0</a:t>
            </a:r>
            <a:r>
              <a:rPr lang="en-US" altLang="ko-KR" dirty="0"/>
              <a:t>]=63, sale[1][</a:t>
            </a:r>
            <a:r>
              <a:rPr lang="en-US" altLang="ko-KR" b="1" dirty="0"/>
              <a:t>0</a:t>
            </a:r>
            <a:r>
              <a:rPr lang="en-US" altLang="ko-KR" dirty="0"/>
              <a:t>]=157, sale[0][</a:t>
            </a:r>
            <a:r>
              <a:rPr lang="en-US" altLang="ko-KR" b="1" dirty="0"/>
              <a:t>1</a:t>
            </a:r>
            <a:r>
              <a:rPr lang="en-US" altLang="ko-KR" dirty="0"/>
              <a:t>]=84, sale[1][</a:t>
            </a:r>
            <a:r>
              <a:rPr lang="en-US" altLang="ko-KR" b="1" dirty="0"/>
              <a:t>1</a:t>
            </a:r>
            <a:r>
              <a:rPr lang="en-US" altLang="ko-KR" dirty="0"/>
              <a:t>]=209</a:t>
            </a:r>
            <a:r>
              <a:rPr lang="en-US" altLang="ko-KR" dirty="0" smtClean="0"/>
              <a:t>,</a:t>
            </a:r>
          </a:p>
          <a:p>
            <a:pPr marL="895350" lvl="3" indent="0" eaLnBrk="1" hangingPunct="1">
              <a:lnSpc>
                <a:spcPct val="120000"/>
              </a:lnSpc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sale[0</a:t>
            </a:r>
            <a:r>
              <a:rPr lang="en-US" altLang="ko-KR" dirty="0"/>
              <a:t>][</a:t>
            </a:r>
            <a:r>
              <a:rPr lang="en-US" altLang="ko-KR" b="1" dirty="0"/>
              <a:t>2</a:t>
            </a:r>
            <a:r>
              <a:rPr lang="en-US" altLang="ko-KR" dirty="0"/>
              <a:t>]=140, sale[1][</a:t>
            </a:r>
            <a:r>
              <a:rPr lang="en-US" altLang="ko-KR" b="1" dirty="0"/>
              <a:t>2</a:t>
            </a:r>
            <a:r>
              <a:rPr lang="en-US" altLang="ko-KR" dirty="0"/>
              <a:t>]=251, sale[0][</a:t>
            </a:r>
            <a:r>
              <a:rPr lang="en-US" altLang="ko-KR" b="1" dirty="0"/>
              <a:t>3</a:t>
            </a:r>
            <a:r>
              <a:rPr lang="en-US" altLang="ko-KR" dirty="0"/>
              <a:t>]=130, sale[1][</a:t>
            </a:r>
            <a:r>
              <a:rPr lang="en-US" altLang="ko-KR" b="1" dirty="0"/>
              <a:t>3</a:t>
            </a:r>
            <a:r>
              <a:rPr lang="en-US" altLang="ko-KR" dirty="0"/>
              <a:t>]=312 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ko-KR" altLang="en-US" dirty="0"/>
              <a:t>원소의 위치 계산 방법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00CC"/>
                </a:solidFill>
              </a:rPr>
              <a:t>α + (</a:t>
            </a:r>
            <a:r>
              <a:rPr lang="en-US" altLang="ko-KR" b="1" dirty="0" err="1">
                <a:solidFill>
                  <a:srgbClr val="0000CC"/>
                </a:solidFill>
              </a:rPr>
              <a:t>jⅹn</a:t>
            </a:r>
            <a:r>
              <a:rPr lang="en-US" altLang="ko-KR" b="1" baseline="-25000" dirty="0" err="1">
                <a:solidFill>
                  <a:srgbClr val="0000CC"/>
                </a:solidFill>
              </a:rPr>
              <a:t>i</a:t>
            </a:r>
            <a:r>
              <a:rPr lang="en-US" altLang="ko-KR" b="1" baseline="-25000" dirty="0">
                <a:solidFill>
                  <a:srgbClr val="0000CC"/>
                </a:solidFill>
              </a:rPr>
              <a:t> </a:t>
            </a:r>
            <a:r>
              <a:rPr lang="en-US" altLang="ko-KR" b="1" dirty="0">
                <a:solidFill>
                  <a:srgbClr val="0000CC"/>
                </a:solidFill>
              </a:rPr>
              <a:t>+ i)ⅹℓ</a:t>
            </a:r>
            <a:r>
              <a:rPr lang="en-US" altLang="ko-KR" dirty="0"/>
              <a:t> 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68363" y="4016024"/>
            <a:ext cx="1578010" cy="1282191"/>
            <a:chOff x="6666398" y="3212976"/>
            <a:chExt cx="2263810" cy="168877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6398" y="3212976"/>
              <a:ext cx="2263810" cy="168877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209" y="4379960"/>
              <a:ext cx="113995" cy="201168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1457368" y="3231565"/>
            <a:ext cx="532859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457368" y="3519597"/>
            <a:ext cx="554461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35" y="4000180"/>
            <a:ext cx="2822105" cy="17330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3780174"/>
            <a:ext cx="3312368" cy="26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2</a:t>
            </a:r>
            <a:r>
              <a:rPr lang="ko-KR" altLang="en-US" dirty="0"/>
              <a:t>차원 배열의 논리적</a:t>
            </a:r>
            <a:r>
              <a:rPr lang="en-US" altLang="ko-KR" dirty="0"/>
              <a:t>·</a:t>
            </a:r>
            <a:r>
              <a:rPr lang="ko-KR" altLang="en-US" dirty="0"/>
              <a:t>물리적 </a:t>
            </a:r>
            <a:r>
              <a:rPr lang="ko-KR" altLang="en-US"/>
              <a:t>순서 </a:t>
            </a:r>
            <a:r>
              <a:rPr lang="ko-KR" altLang="en-US" smtClean="0"/>
              <a:t>확인하기 프로그램 </a:t>
            </a:r>
            <a:r>
              <a:rPr lang="en-US" altLang="ko-KR" smtClean="0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131p</a:t>
            </a:r>
            <a:endParaRPr lang="ko-KR" altLang="en-US">
              <a:solidFill>
                <a:srgbClr val="0070C0"/>
              </a:solidFill>
            </a:endParaRPr>
          </a:p>
          <a:p>
            <a:pPr lvl="1"/>
            <a:endParaRPr lang="ko-KR" altLang="en-US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3851920" y="4365104"/>
            <a:ext cx="4608512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55576" y="1484785"/>
            <a:ext cx="7928313" cy="4201625"/>
            <a:chOff x="755576" y="1484785"/>
            <a:chExt cx="7928313" cy="42016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b="1467"/>
            <a:stretch/>
          </p:blipFill>
          <p:spPr>
            <a:xfrm>
              <a:off x="755576" y="1484785"/>
              <a:ext cx="7920000" cy="4176464"/>
            </a:xfrm>
            <a:prstGeom prst="rect">
              <a:avLst/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0" t="67449"/>
            <a:stretch/>
          </p:blipFill>
          <p:spPr bwMode="auto">
            <a:xfrm>
              <a:off x="3471461" y="4481372"/>
              <a:ext cx="5212428" cy="1205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540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실행 결과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sz="1400" dirty="0" smtClean="0"/>
          </a:p>
          <a:p>
            <a:pPr lvl="1"/>
            <a:r>
              <a:rPr lang="ko-KR" altLang="en-US" dirty="0" smtClean="0"/>
              <a:t>실행 결과 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시작 주소 </a:t>
            </a:r>
            <a:r>
              <a:rPr lang="en-US" altLang="ko-KR" dirty="0" smtClean="0">
                <a:solidFill>
                  <a:srgbClr val="FF0000"/>
                </a:solidFill>
              </a:rPr>
              <a:t>α</a:t>
            </a:r>
            <a:r>
              <a:rPr lang="en-US" altLang="ko-KR" dirty="0" smtClean="0"/>
              <a:t>=13474812, </a:t>
            </a:r>
            <a:r>
              <a:rPr lang="en-US" altLang="ko-KR" dirty="0" err="1">
                <a:solidFill>
                  <a:srgbClr val="FF0000"/>
                </a:solidFill>
              </a:rPr>
              <a:t>n</a:t>
            </a:r>
            <a:r>
              <a:rPr lang="en-US" altLang="ko-KR" baseline="-25000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=2, </a:t>
            </a:r>
            <a:r>
              <a:rPr lang="en-US" altLang="ko-KR" dirty="0" err="1">
                <a:solidFill>
                  <a:srgbClr val="FF0000"/>
                </a:solidFill>
              </a:rPr>
              <a:t>n</a:t>
            </a:r>
            <a:r>
              <a:rPr lang="en-US" altLang="ko-KR" baseline="-25000" dirty="0" err="1">
                <a:solidFill>
                  <a:srgbClr val="FF0000"/>
                </a:solidFill>
              </a:rPr>
              <a:t>j</a:t>
            </a:r>
            <a:r>
              <a:rPr lang="en-US" altLang="ko-KR" dirty="0"/>
              <a:t>=4, 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0000CC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j</a:t>
            </a:r>
            <a:r>
              <a:rPr lang="en-US" altLang="ko-KR" dirty="0" smtClean="0"/>
              <a:t>=</a:t>
            </a: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ℓ</a:t>
            </a:r>
            <a:r>
              <a:rPr lang="en-US" altLang="ko-KR" dirty="0" smtClean="0"/>
              <a:t>=4</a:t>
            </a:r>
            <a:endParaRPr lang="en-US" altLang="ko-KR" dirty="0"/>
          </a:p>
          <a:p>
            <a:pPr lvl="2"/>
            <a:r>
              <a:rPr lang="en-US" altLang="ko-KR" dirty="0"/>
              <a:t>sale[1</a:t>
            </a:r>
            <a:r>
              <a:rPr lang="en-US" altLang="ko-KR" dirty="0" smtClean="0"/>
              <a:t>][2]=251</a:t>
            </a:r>
            <a:r>
              <a:rPr lang="ko-KR" altLang="en-US" dirty="0" smtClean="0"/>
              <a:t>의 </a:t>
            </a:r>
            <a:r>
              <a:rPr lang="ko-KR" altLang="en-US" dirty="0"/>
              <a:t>위치 </a:t>
            </a:r>
            <a:r>
              <a:rPr lang="en-US" altLang="ko-KR" dirty="0"/>
              <a:t>= </a:t>
            </a:r>
            <a:r>
              <a:rPr lang="en-US" altLang="ko-KR" u="sng" dirty="0">
                <a:solidFill>
                  <a:srgbClr val="FF0000"/>
                </a:solidFill>
              </a:rPr>
              <a:t>α+ (</a:t>
            </a:r>
            <a:r>
              <a:rPr lang="en-US" altLang="ko-KR" u="sng" dirty="0" err="1">
                <a:solidFill>
                  <a:srgbClr val="0000CC"/>
                </a:solidFill>
              </a:rPr>
              <a:t>i</a:t>
            </a:r>
            <a:r>
              <a:rPr lang="en-US" altLang="ko-KR" u="sng" dirty="0" err="1">
                <a:solidFill>
                  <a:srgbClr val="FF0000"/>
                </a:solidFill>
              </a:rPr>
              <a:t>ⅹn</a:t>
            </a:r>
            <a:r>
              <a:rPr lang="en-US" altLang="ko-KR" u="sng" baseline="-25000" dirty="0" err="1">
                <a:solidFill>
                  <a:srgbClr val="FF0000"/>
                </a:solidFill>
              </a:rPr>
              <a:t>j</a:t>
            </a:r>
            <a:r>
              <a:rPr lang="en-US" altLang="ko-KR" u="sng" dirty="0" err="1">
                <a:solidFill>
                  <a:srgbClr val="FF0000"/>
                </a:solidFill>
              </a:rPr>
              <a:t>+</a:t>
            </a:r>
            <a:r>
              <a:rPr lang="en-US" altLang="ko-KR" u="sng" dirty="0" err="1">
                <a:solidFill>
                  <a:srgbClr val="0000CC"/>
                </a:solidFill>
              </a:rPr>
              <a:t>j</a:t>
            </a:r>
            <a:r>
              <a:rPr lang="en-US" altLang="ko-KR" u="sng" dirty="0">
                <a:solidFill>
                  <a:srgbClr val="FF0000"/>
                </a:solidFill>
              </a:rPr>
              <a:t>)ⅹℓ</a:t>
            </a:r>
          </a:p>
          <a:p>
            <a:pPr marL="627062" lvl="2" indent="0">
              <a:buNone/>
            </a:pPr>
            <a:r>
              <a:rPr lang="en-US" altLang="ko-KR" dirty="0"/>
              <a:t>		 	    </a:t>
            </a:r>
            <a:r>
              <a:rPr lang="en-US" altLang="ko-KR" dirty="0" smtClean="0"/>
              <a:t> </a:t>
            </a:r>
            <a:r>
              <a:rPr lang="en-US" altLang="ko-KR" dirty="0"/>
              <a:t>= 13474812</a:t>
            </a:r>
            <a:r>
              <a:rPr lang="en-US" altLang="ko-KR" dirty="0" smtClean="0"/>
              <a:t> </a:t>
            </a:r>
            <a:r>
              <a:rPr lang="en-US" altLang="ko-KR" dirty="0"/>
              <a:t>+ (</a:t>
            </a:r>
            <a:r>
              <a:rPr lang="en-US" altLang="ko-KR" dirty="0" smtClean="0"/>
              <a:t>1ⅹ4+2)ⅹ4 </a:t>
            </a: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/>
              <a:t>			    </a:t>
            </a:r>
            <a:r>
              <a:rPr lang="en-US" altLang="ko-KR" dirty="0" smtClean="0"/>
              <a:t> </a:t>
            </a:r>
            <a:r>
              <a:rPr lang="en-US" altLang="ko-KR" dirty="0"/>
              <a:t>= 13474812</a:t>
            </a:r>
            <a:r>
              <a:rPr lang="en-US" altLang="ko-KR" dirty="0" smtClean="0"/>
              <a:t> </a:t>
            </a:r>
            <a:r>
              <a:rPr lang="en-US" altLang="ko-KR" dirty="0"/>
              <a:t>+ </a:t>
            </a:r>
            <a:r>
              <a:rPr lang="en-US" altLang="ko-KR" dirty="0" smtClean="0"/>
              <a:t>24 </a:t>
            </a:r>
            <a:endParaRPr lang="en-US" altLang="ko-KR" dirty="0"/>
          </a:p>
          <a:p>
            <a:pPr marL="627062" lvl="2" indent="0">
              <a:buNone/>
            </a:pPr>
            <a:r>
              <a:rPr lang="en-US" altLang="ko-KR" dirty="0"/>
              <a:t>			    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0000CC"/>
                </a:solidFill>
              </a:rPr>
              <a:t>= </a:t>
            </a:r>
            <a:r>
              <a:rPr lang="en-US" altLang="ko-KR" dirty="0" smtClean="0">
                <a:solidFill>
                  <a:srgbClr val="0000CC"/>
                </a:solidFill>
              </a:rPr>
              <a:t>13474836 </a:t>
            </a:r>
            <a:endParaRPr lang="en-US" altLang="ko-KR" dirty="0">
              <a:solidFill>
                <a:srgbClr val="0000CC"/>
              </a:solidFill>
            </a:endParaRPr>
          </a:p>
          <a:p>
            <a:pPr lvl="2"/>
            <a:r>
              <a:rPr lang="en-US" altLang="ko-KR" dirty="0"/>
              <a:t>C </a:t>
            </a:r>
            <a:r>
              <a:rPr lang="ko-KR" altLang="en-US" dirty="0"/>
              <a:t>컴파일러가 </a:t>
            </a:r>
            <a:r>
              <a:rPr lang="ko-KR" altLang="en-US" b="1" u="sng" dirty="0">
                <a:solidFill>
                  <a:srgbClr val="FF0000"/>
                </a:solidFill>
              </a:rPr>
              <a:t>행 우선 순서 </a:t>
            </a:r>
            <a:r>
              <a:rPr lang="ko-KR" altLang="en-US" dirty="0"/>
              <a:t>방법으로 </a:t>
            </a:r>
            <a:r>
              <a:rPr lang="en-US" altLang="ko-KR" dirty="0"/>
              <a:t>2</a:t>
            </a:r>
            <a:r>
              <a:rPr lang="ko-KR" altLang="en-US" dirty="0"/>
              <a:t>차원 배열을 저장함을 확인</a:t>
            </a:r>
            <a:r>
              <a:rPr lang="en-US" altLang="ko-KR" dirty="0"/>
              <a:t>!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리스트의 </a:t>
            </a:r>
            <a:r>
              <a:rPr lang="ko-KR" altLang="en-US" smtClean="0"/>
              <a:t>구현 </a:t>
            </a:r>
            <a:endParaRPr lang="ko-KR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8" t="58669" b="-964"/>
          <a:stretch/>
        </p:blipFill>
        <p:spPr bwMode="auto">
          <a:xfrm>
            <a:off x="827584" y="1340768"/>
            <a:ext cx="447781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348880"/>
            <a:ext cx="3214663" cy="151169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7308304" y="3212976"/>
            <a:ext cx="360040" cy="28803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7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3</a:t>
            </a:r>
            <a:r>
              <a:rPr lang="ko-KR" altLang="en-US" dirty="0" smtClean="0"/>
              <a:t>차원 배열을 이용한 선형 리스트의 구현</a:t>
            </a:r>
            <a:endParaRPr lang="en-US" altLang="ko-KR" dirty="0" smtClean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sz="3600" dirty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/>
              <a:t>배열을 이용한 구현</a:t>
            </a:r>
          </a:p>
          <a:p>
            <a:pPr lvl="1"/>
            <a:endParaRPr lang="ko-KR" altLang="en-US" dirty="0"/>
          </a:p>
          <a:p>
            <a:pPr eaLnBrk="1" hangingPunct="1"/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5040560" cy="2080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00" y="4293096"/>
            <a:ext cx="8172400" cy="217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0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배열의 물리적 저장 방법</a:t>
            </a:r>
          </a:p>
          <a:p>
            <a:pPr lvl="2" eaLnBrk="1" hangingPunct="1">
              <a:defRPr/>
            </a:pPr>
            <a:r>
              <a:rPr lang="en-US" altLang="ko-KR" sz="1800" dirty="0"/>
              <a:t>3</a:t>
            </a:r>
            <a:r>
              <a:rPr lang="ko-KR" altLang="en-US" sz="1800" dirty="0"/>
              <a:t>차원의 논리적 순서를 </a:t>
            </a:r>
            <a:r>
              <a:rPr lang="en-US" altLang="ko-KR" sz="1800" dirty="0"/>
              <a:t>1</a:t>
            </a:r>
            <a:r>
              <a:rPr lang="ko-KR" altLang="en-US" sz="1800" dirty="0"/>
              <a:t>차원의 물리적 순서로 변환하는 </a:t>
            </a:r>
            <a:r>
              <a:rPr lang="ko-KR" altLang="en-US" sz="1800" dirty="0" smtClean="0"/>
              <a:t>방법 </a:t>
            </a:r>
            <a:r>
              <a:rPr lang="ko-KR" altLang="en-US" sz="1800" dirty="0"/>
              <a:t>사용</a:t>
            </a:r>
          </a:p>
          <a:p>
            <a:pPr lvl="2" eaLnBrk="1" hangingPunct="1">
              <a:defRPr/>
            </a:pPr>
            <a:r>
              <a:rPr lang="ko-KR" altLang="en-US" sz="1800" dirty="0">
                <a:solidFill>
                  <a:srgbClr val="0000CC"/>
                </a:solidFill>
              </a:rPr>
              <a:t>면 우선 순서 방법</a:t>
            </a:r>
          </a:p>
          <a:p>
            <a:pPr lvl="3" eaLnBrk="1" hangingPunct="1"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배열의 첫 번째 인덱스인 면 번호를 기준으로 사용하는 방법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ko-KR" altLang="en-US" dirty="0"/>
              <a:t>원소의 위치 계산 방법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00CC"/>
                </a:solidFill>
              </a:rPr>
              <a:t>α + {(</a:t>
            </a:r>
            <a:r>
              <a:rPr lang="en-US" altLang="ko-KR" b="1" dirty="0" err="1">
                <a:solidFill>
                  <a:srgbClr val="0000CC"/>
                </a:solidFill>
              </a:rPr>
              <a:t>iⅹn</a:t>
            </a:r>
            <a:r>
              <a:rPr lang="en-US" altLang="ko-KR" b="1" baseline="-25000" dirty="0" err="1">
                <a:solidFill>
                  <a:srgbClr val="0000CC"/>
                </a:solidFill>
              </a:rPr>
              <a:t>j</a:t>
            </a:r>
            <a:r>
              <a:rPr lang="en-US" altLang="ko-KR" b="1" dirty="0" err="1">
                <a:solidFill>
                  <a:srgbClr val="0000CC"/>
                </a:solidFill>
              </a:rPr>
              <a:t>ⅹn</a:t>
            </a:r>
            <a:r>
              <a:rPr lang="en-US" altLang="ko-KR" b="1" baseline="-25000" dirty="0" err="1">
                <a:solidFill>
                  <a:srgbClr val="0000CC"/>
                </a:solidFill>
              </a:rPr>
              <a:t>k</a:t>
            </a:r>
            <a:r>
              <a:rPr lang="en-US" altLang="ko-KR" b="1" dirty="0">
                <a:solidFill>
                  <a:srgbClr val="0000CC"/>
                </a:solidFill>
              </a:rPr>
              <a:t>) + (</a:t>
            </a:r>
            <a:r>
              <a:rPr lang="en-US" altLang="ko-KR" b="1" dirty="0" err="1">
                <a:solidFill>
                  <a:srgbClr val="0000CC"/>
                </a:solidFill>
              </a:rPr>
              <a:t>jⅹn</a:t>
            </a:r>
            <a:r>
              <a:rPr lang="en-US" altLang="ko-KR" b="1" baseline="-25000" dirty="0" err="1">
                <a:solidFill>
                  <a:srgbClr val="0000CC"/>
                </a:solidFill>
              </a:rPr>
              <a:t>k</a:t>
            </a:r>
            <a:r>
              <a:rPr lang="en-US" altLang="ko-KR" b="1" dirty="0">
                <a:solidFill>
                  <a:srgbClr val="0000CC"/>
                </a:solidFill>
              </a:rPr>
              <a:t>) + k}ⅹℓ</a:t>
            </a:r>
            <a:r>
              <a:rPr lang="en-US" altLang="ko-KR" dirty="0">
                <a:solidFill>
                  <a:srgbClr val="0000CC"/>
                </a:solidFill>
              </a:rPr>
              <a:t> </a:t>
            </a:r>
          </a:p>
          <a:p>
            <a:pPr marL="1116000" lvl="3" indent="0"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면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개수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n</a:t>
            </a:r>
            <a:r>
              <a:rPr lang="en-US" altLang="ko-KR" baseline="-25000" dirty="0" err="1" smtClean="0"/>
              <a:t>i</a:t>
            </a:r>
            <a:r>
              <a:rPr lang="ko-KR" altLang="en-US" dirty="0" smtClean="0"/>
              <a:t>이고</a:t>
            </a:r>
            <a:endParaRPr lang="en-US" altLang="ko-KR" dirty="0" smtClean="0"/>
          </a:p>
          <a:p>
            <a:pPr marL="1116000" lvl="3" indent="0"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u="sng" dirty="0" smtClean="0">
                <a:solidFill>
                  <a:srgbClr val="0000CC"/>
                </a:solidFill>
              </a:rPr>
              <a:t>행</a:t>
            </a:r>
            <a:r>
              <a:rPr lang="ko-KR" altLang="en-US" dirty="0" smtClean="0"/>
              <a:t>의 개수가 </a:t>
            </a:r>
            <a:r>
              <a:rPr lang="en-US" altLang="ko-KR" dirty="0" err="1" smtClean="0"/>
              <a:t>n</a:t>
            </a:r>
            <a:r>
              <a:rPr lang="en-US" altLang="ko-KR" baseline="-25000" dirty="0" err="1" smtClean="0"/>
              <a:t>j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</a:p>
          <a:p>
            <a:pPr marL="1116000" lvl="3" indent="0"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열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개수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n</a:t>
            </a:r>
            <a:r>
              <a:rPr lang="en-US" altLang="ko-KR" baseline="-25000" dirty="0" err="1" smtClean="0"/>
              <a:t>k</a:t>
            </a:r>
            <a:r>
              <a:rPr lang="en-US" altLang="ko-KR" baseline="-25000" dirty="0" smtClean="0"/>
              <a:t>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배열 </a:t>
            </a:r>
            <a:r>
              <a:rPr lang="en-US" altLang="ko-KR" dirty="0" smtClean="0"/>
              <a:t>A[</a:t>
            </a:r>
            <a:r>
              <a:rPr lang="en-US" altLang="ko-KR" dirty="0" err="1" smtClean="0"/>
              <a:t>n</a:t>
            </a:r>
            <a:r>
              <a:rPr lang="en-US" altLang="ko-KR" baseline="-25000" dirty="0" err="1" smtClean="0"/>
              <a:t>i</a:t>
            </a:r>
            <a:r>
              <a:rPr lang="en-US" altLang="ko-KR" dirty="0" smtClean="0"/>
              <a:t>][</a:t>
            </a:r>
            <a:r>
              <a:rPr lang="en-US" altLang="ko-KR" dirty="0" err="1" smtClean="0"/>
              <a:t>n</a:t>
            </a:r>
            <a:r>
              <a:rPr lang="en-US" altLang="ko-KR" baseline="-25000" dirty="0" err="1" smtClean="0"/>
              <a:t>j</a:t>
            </a:r>
            <a:r>
              <a:rPr lang="en-US" altLang="ko-KR" dirty="0" smtClean="0"/>
              <a:t>][</a:t>
            </a:r>
            <a:r>
              <a:rPr lang="en-US" altLang="ko-KR" dirty="0" err="1" smtClean="0"/>
              <a:t>n</a:t>
            </a:r>
            <a:r>
              <a:rPr lang="en-US" altLang="ko-KR" baseline="-25000" dirty="0" err="1" smtClean="0"/>
              <a:t>k</a:t>
            </a:r>
            <a:r>
              <a:rPr lang="en-US" altLang="ko-KR" dirty="0" smtClean="0"/>
              <a:t>],</a:t>
            </a:r>
          </a:p>
          <a:p>
            <a:pPr marL="1116000" lvl="3" indent="0"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시작주소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α</a:t>
            </a:r>
            <a:r>
              <a:rPr lang="ko-KR" altLang="en-US" dirty="0" smtClean="0"/>
              <a:t>이고</a:t>
            </a:r>
            <a:endParaRPr lang="en-US" altLang="ko-KR" dirty="0" smtClean="0"/>
          </a:p>
          <a:p>
            <a:pPr marL="1116000" lvl="3" indent="0"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dirty="0" smtClean="0"/>
              <a:t>원소의 </a:t>
            </a:r>
            <a:r>
              <a:rPr lang="ko-KR" altLang="en-US" dirty="0" smtClean="0">
                <a:solidFill>
                  <a:srgbClr val="0000CC"/>
                </a:solidFill>
              </a:rPr>
              <a:t>길이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ℓ 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i</a:t>
            </a:r>
            <a:r>
              <a:rPr lang="ko-KR" altLang="en-US" dirty="0" smtClean="0"/>
              <a:t>면 </a:t>
            </a:r>
            <a:r>
              <a:rPr lang="en-US" altLang="ko-KR" dirty="0" smtClean="0"/>
              <a:t>j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k</a:t>
            </a:r>
            <a:r>
              <a:rPr lang="ko-KR" altLang="en-US" dirty="0" smtClean="0"/>
              <a:t>열 원소</a:t>
            </a:r>
            <a:endParaRPr lang="en-US" altLang="ko-KR" dirty="0" smtClean="0"/>
          </a:p>
          <a:p>
            <a:pPr marL="1116000" lvl="3" indent="0" eaLnBrk="1" hangingPunct="1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dirty="0" smtClean="0"/>
              <a:t>즉</a:t>
            </a:r>
            <a:r>
              <a:rPr lang="en-US" altLang="ko-KR" dirty="0" smtClean="0"/>
              <a:t>, A[i][j][k]</a:t>
            </a:r>
            <a:r>
              <a:rPr lang="ko-KR" altLang="en-US" dirty="0" smtClean="0"/>
              <a:t>의 위치 </a:t>
            </a:r>
            <a:endParaRPr lang="ko-KR" altLang="en-US" sz="1400" dirty="0" smtClean="0"/>
          </a:p>
          <a:p>
            <a:pPr lvl="2" eaLnBrk="1" hangingPunct="1">
              <a:lnSpc>
                <a:spcPct val="140000"/>
              </a:lnSpc>
              <a:defRPr/>
            </a:pPr>
            <a:r>
              <a:rPr lang="ko-KR" altLang="en-US" sz="1800" dirty="0">
                <a:solidFill>
                  <a:srgbClr val="0000CC"/>
                </a:solidFill>
              </a:rPr>
              <a:t>열 우선 순서 방법</a:t>
            </a:r>
          </a:p>
          <a:p>
            <a:pPr lvl="3" eaLnBrk="1" hangingPunct="1"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배열의 마지막 인덱스인 열 </a:t>
            </a:r>
            <a:r>
              <a:rPr lang="ko-KR" altLang="en-US" dirty="0" smtClean="0"/>
              <a:t>번호를</a:t>
            </a:r>
            <a:endParaRPr lang="en-US" altLang="ko-KR" dirty="0" smtClean="0"/>
          </a:p>
          <a:p>
            <a:pPr marL="895350" lvl="3" indent="0" eaLnBrk="1" hangingPunct="1">
              <a:buNone/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기준으로 사용하는 방법</a:t>
            </a:r>
          </a:p>
          <a:p>
            <a:pPr lvl="3" eaLnBrk="1" hangingPunct="1">
              <a:lnSpc>
                <a:spcPct val="120000"/>
              </a:lnSpc>
              <a:defRPr/>
            </a:pPr>
            <a:r>
              <a:rPr lang="ko-KR" altLang="en-US" dirty="0"/>
              <a:t>원소의 위치 계산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895350" lvl="3" indent="0" eaLnBrk="1" hangingPunct="1">
              <a:lnSpc>
                <a:spcPct val="120000"/>
              </a:lnSpc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00CC"/>
                </a:solidFill>
              </a:rPr>
              <a:t>α + {(</a:t>
            </a:r>
            <a:r>
              <a:rPr lang="en-US" altLang="ko-KR" b="1" dirty="0" err="1">
                <a:solidFill>
                  <a:srgbClr val="0000CC"/>
                </a:solidFill>
              </a:rPr>
              <a:t>kⅹn</a:t>
            </a:r>
            <a:r>
              <a:rPr lang="en-US" altLang="ko-KR" b="1" baseline="-25000" dirty="0" err="1">
                <a:solidFill>
                  <a:srgbClr val="0000CC"/>
                </a:solidFill>
              </a:rPr>
              <a:t>j</a:t>
            </a:r>
            <a:r>
              <a:rPr lang="en-US" altLang="ko-KR" b="1" dirty="0" err="1">
                <a:solidFill>
                  <a:srgbClr val="0000CC"/>
                </a:solidFill>
              </a:rPr>
              <a:t>ⅹn</a:t>
            </a:r>
            <a:r>
              <a:rPr lang="en-US" altLang="ko-KR" b="1" baseline="-25000" dirty="0" err="1">
                <a:solidFill>
                  <a:srgbClr val="0000CC"/>
                </a:solidFill>
              </a:rPr>
              <a:t>i</a:t>
            </a:r>
            <a:r>
              <a:rPr lang="en-US" altLang="ko-KR" b="1" dirty="0">
                <a:solidFill>
                  <a:srgbClr val="0000CC"/>
                </a:solidFill>
              </a:rPr>
              <a:t>) + (</a:t>
            </a:r>
            <a:r>
              <a:rPr lang="en-US" altLang="ko-KR" b="1" dirty="0" err="1">
                <a:solidFill>
                  <a:srgbClr val="0000CC"/>
                </a:solidFill>
              </a:rPr>
              <a:t>jⅹn</a:t>
            </a:r>
            <a:r>
              <a:rPr lang="en-US" altLang="ko-KR" b="1" baseline="-25000" dirty="0" err="1">
                <a:solidFill>
                  <a:srgbClr val="0000CC"/>
                </a:solidFill>
              </a:rPr>
              <a:t>i</a:t>
            </a:r>
            <a:r>
              <a:rPr lang="en-US" altLang="ko-KR" b="1" dirty="0">
                <a:solidFill>
                  <a:srgbClr val="0000CC"/>
                </a:solidFill>
              </a:rPr>
              <a:t>) + i}ⅹℓ</a:t>
            </a:r>
            <a:r>
              <a:rPr lang="en-US" altLang="ko-KR" dirty="0">
                <a:solidFill>
                  <a:srgbClr val="0000CC"/>
                </a:solidFill>
              </a:rPr>
              <a:t> 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780928"/>
            <a:ext cx="3312368" cy="3672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041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차원</a:t>
            </a:r>
            <a:r>
              <a:rPr lang="ko-KR" altLang="en-US" dirty="0"/>
              <a:t>의 논리 순서에 대한 </a:t>
            </a:r>
            <a:r>
              <a:rPr lang="en-US" altLang="ko-KR" dirty="0"/>
              <a:t>1</a:t>
            </a:r>
            <a:r>
              <a:rPr lang="ko-KR" altLang="en-US" dirty="0"/>
              <a:t>차원의 </a:t>
            </a:r>
            <a:r>
              <a:rPr lang="ko-KR" altLang="en-US" dirty="0">
                <a:solidFill>
                  <a:srgbClr val="FF0000"/>
                </a:solidFill>
              </a:rPr>
              <a:t>물리 순서 변환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4536504" cy="42556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619157"/>
            <a:ext cx="3564984" cy="2209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005064"/>
            <a:ext cx="3564984" cy="220946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2442385" y="5805264"/>
            <a:ext cx="2243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004048" y="3176176"/>
            <a:ext cx="2561663" cy="276999"/>
            <a:chOff x="2442385" y="6170820"/>
            <a:chExt cx="2561663" cy="276999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2760886" y="6309320"/>
              <a:ext cx="224316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42385" y="6170820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①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13192" y="3520316"/>
            <a:ext cx="2561663" cy="276999"/>
            <a:chOff x="2442385" y="6170820"/>
            <a:chExt cx="2561663" cy="276999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2760886" y="6309320"/>
              <a:ext cx="224316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442385" y="6170820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②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741272" y="2051418"/>
            <a:ext cx="2561663" cy="276999"/>
            <a:chOff x="2442385" y="6170820"/>
            <a:chExt cx="2561663" cy="276999"/>
          </a:xfrm>
        </p:grpSpPr>
        <p:cxnSp>
          <p:nvCxnSpPr>
            <p:cNvPr id="19" name="직선 화살표 연결선 18"/>
            <p:cNvCxnSpPr/>
            <p:nvPr/>
          </p:nvCxnSpPr>
          <p:spPr>
            <a:xfrm>
              <a:off x="2760886" y="6309320"/>
              <a:ext cx="224316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442385" y="6170820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③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760704" y="2421473"/>
            <a:ext cx="2561663" cy="276999"/>
            <a:chOff x="2442385" y="6170820"/>
            <a:chExt cx="2561663" cy="276999"/>
          </a:xfrm>
        </p:grpSpPr>
        <p:cxnSp>
          <p:nvCxnSpPr>
            <p:cNvPr id="22" name="직선 화살표 연결선 21"/>
            <p:cNvCxnSpPr/>
            <p:nvPr/>
          </p:nvCxnSpPr>
          <p:spPr>
            <a:xfrm>
              <a:off x="2760886" y="6309320"/>
              <a:ext cx="224316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42385" y="6170820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④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076056" y="4452181"/>
            <a:ext cx="1008034" cy="1702090"/>
            <a:chOff x="5076056" y="4452181"/>
            <a:chExt cx="1008034" cy="1702090"/>
          </a:xfrm>
        </p:grpSpPr>
        <p:cxnSp>
          <p:nvCxnSpPr>
            <p:cNvPr id="9" name="직선 화살표 연결선 8"/>
            <p:cNvCxnSpPr/>
            <p:nvPr/>
          </p:nvCxnSpPr>
          <p:spPr>
            <a:xfrm flipV="1">
              <a:off x="5322549" y="4452181"/>
              <a:ext cx="761541" cy="111602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076056" y="5486687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①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V="1">
              <a:off x="5313720" y="4861160"/>
              <a:ext cx="761541" cy="111602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076056" y="5877272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②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778506" y="4463214"/>
            <a:ext cx="1008034" cy="1702090"/>
            <a:chOff x="5076056" y="4452181"/>
            <a:chExt cx="1008034" cy="1702090"/>
          </a:xfrm>
        </p:grpSpPr>
        <p:cxnSp>
          <p:nvCxnSpPr>
            <p:cNvPr id="29" name="직선 화살표 연결선 28"/>
            <p:cNvCxnSpPr/>
            <p:nvPr/>
          </p:nvCxnSpPr>
          <p:spPr>
            <a:xfrm flipV="1">
              <a:off x="5322549" y="4452181"/>
              <a:ext cx="761541" cy="111602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076056" y="5486687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③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V="1">
              <a:off x="5313720" y="4861160"/>
              <a:ext cx="761541" cy="111602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76056" y="5877272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④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444130" y="4466984"/>
            <a:ext cx="1008034" cy="1702090"/>
            <a:chOff x="5076056" y="4452181"/>
            <a:chExt cx="1008034" cy="1702090"/>
          </a:xfrm>
        </p:grpSpPr>
        <p:cxnSp>
          <p:nvCxnSpPr>
            <p:cNvPr id="34" name="직선 화살표 연결선 33"/>
            <p:cNvCxnSpPr/>
            <p:nvPr/>
          </p:nvCxnSpPr>
          <p:spPr>
            <a:xfrm flipV="1">
              <a:off x="5322549" y="4452181"/>
              <a:ext cx="761541" cy="111602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076056" y="5486687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⑤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flipV="1">
              <a:off x="5313720" y="4861160"/>
              <a:ext cx="761541" cy="111602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076056" y="5877272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⑥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137088" y="4432953"/>
            <a:ext cx="1008034" cy="1702090"/>
            <a:chOff x="5076056" y="4452181"/>
            <a:chExt cx="1008034" cy="1702090"/>
          </a:xfrm>
        </p:grpSpPr>
        <p:cxnSp>
          <p:nvCxnSpPr>
            <p:cNvPr id="44" name="직선 화살표 연결선 43"/>
            <p:cNvCxnSpPr/>
            <p:nvPr/>
          </p:nvCxnSpPr>
          <p:spPr>
            <a:xfrm flipV="1">
              <a:off x="5322549" y="4452181"/>
              <a:ext cx="761541" cy="111602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076056" y="5486687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⑦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V="1">
              <a:off x="5313720" y="4861160"/>
              <a:ext cx="761541" cy="111602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076056" y="5877272"/>
              <a:ext cx="362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CC"/>
                  </a:solidFill>
                  <a:latin typeface="+mn-ea"/>
                  <a:ea typeface="+mn-ea"/>
                </a:rPr>
                <a:t>⑧</a:t>
              </a:r>
              <a:endParaRPr lang="ko-KR" altLang="en-US" sz="1200" b="1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19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3</a:t>
            </a:r>
            <a:r>
              <a:rPr lang="ko-KR" altLang="en-US" dirty="0"/>
              <a:t>차원 배열의 논리적</a:t>
            </a:r>
            <a:r>
              <a:rPr lang="en-US" altLang="ko-KR" dirty="0"/>
              <a:t>·</a:t>
            </a:r>
            <a:r>
              <a:rPr lang="ko-KR" altLang="en-US" dirty="0"/>
              <a:t>물리적 </a:t>
            </a:r>
            <a:r>
              <a:rPr lang="ko-KR" altLang="en-US"/>
              <a:t>순서 </a:t>
            </a:r>
            <a:r>
              <a:rPr lang="ko-KR" altLang="en-US" smtClean="0"/>
              <a:t>확인하기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134p</a:t>
            </a:r>
            <a:endParaRPr lang="ko-KR" altLang="en-US">
              <a:solidFill>
                <a:srgbClr val="0070C0"/>
              </a:solidFill>
            </a:endParaRPr>
          </a:p>
          <a:p>
            <a:pPr lvl="1"/>
            <a:endParaRPr lang="ko-KR" altLang="en-US" dirty="0" smtClean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827584" y="1412759"/>
            <a:ext cx="6876000" cy="4320497"/>
            <a:chOff x="827584" y="1412759"/>
            <a:chExt cx="6876000" cy="4320497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2759"/>
              <a:ext cx="6876000" cy="4164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732843" y="4509120"/>
              <a:ext cx="3888432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" t="95048" r="59280" b="-1819"/>
            <a:stretch/>
          </p:blipFill>
          <p:spPr bwMode="auto">
            <a:xfrm>
              <a:off x="3491880" y="5373216"/>
              <a:ext cx="2655912" cy="281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" t="95048" r="59280" b="-1819"/>
            <a:stretch/>
          </p:blipFill>
          <p:spPr bwMode="auto">
            <a:xfrm>
              <a:off x="5012432" y="5374287"/>
              <a:ext cx="2655912" cy="281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19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실행 결과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실행 결과 확인</a:t>
            </a:r>
            <a:endParaRPr lang="en-US" altLang="ko-KR" smtClean="0"/>
          </a:p>
          <a:p>
            <a:pPr lvl="2"/>
            <a:r>
              <a:rPr lang="ko-KR" altLang="en-US" smtClean="0"/>
              <a:t>시작 주소 </a:t>
            </a:r>
            <a:r>
              <a:rPr lang="en-US" altLang="ko-KR" smtClean="0"/>
              <a:t>α=1374524, </a:t>
            </a:r>
            <a:r>
              <a:rPr lang="en-US" altLang="ko-KR"/>
              <a:t>n</a:t>
            </a:r>
            <a:r>
              <a:rPr lang="en-US" altLang="ko-KR" baseline="-25000"/>
              <a:t>i</a:t>
            </a:r>
            <a:r>
              <a:rPr lang="en-US" altLang="ko-KR"/>
              <a:t>=2, n</a:t>
            </a:r>
            <a:r>
              <a:rPr lang="en-US" altLang="ko-KR" baseline="-25000"/>
              <a:t>j</a:t>
            </a:r>
            <a:r>
              <a:rPr lang="en-US" altLang="ko-KR"/>
              <a:t>=2, n</a:t>
            </a:r>
            <a:r>
              <a:rPr lang="en-US" altLang="ko-KR" baseline="-25000"/>
              <a:t>k</a:t>
            </a:r>
            <a:r>
              <a:rPr lang="en-US" altLang="ko-KR"/>
              <a:t>=4, i=1, j=1, k=2, ℓ=4 </a:t>
            </a:r>
          </a:p>
          <a:p>
            <a:pPr lvl="2"/>
            <a:r>
              <a:rPr lang="en-US" altLang="ko-KR"/>
              <a:t>sale[1][1][2]=239</a:t>
            </a:r>
            <a:r>
              <a:rPr lang="ko-KR" altLang="en-US"/>
              <a:t>의 위치 </a:t>
            </a:r>
            <a:r>
              <a:rPr lang="en-US" altLang="ko-KR"/>
              <a:t>= α+{(iⅹn</a:t>
            </a:r>
            <a:r>
              <a:rPr lang="en-US" altLang="ko-KR" baseline="-25000"/>
              <a:t>j</a:t>
            </a:r>
            <a:r>
              <a:rPr lang="en-US" altLang="ko-KR"/>
              <a:t>ⅹn</a:t>
            </a:r>
            <a:r>
              <a:rPr lang="en-US" altLang="ko-KR" baseline="-25000"/>
              <a:t>k</a:t>
            </a:r>
            <a:r>
              <a:rPr lang="en-US" altLang="ko-KR"/>
              <a:t>)+(jⅹn</a:t>
            </a:r>
            <a:r>
              <a:rPr lang="en-US" altLang="ko-KR" baseline="-25000"/>
              <a:t>k</a:t>
            </a:r>
            <a:r>
              <a:rPr lang="en-US" altLang="ko-KR"/>
              <a:t>)+k}ⅹℓ   </a:t>
            </a:r>
          </a:p>
          <a:p>
            <a:pPr marL="627062" lvl="2" indent="0">
              <a:buNone/>
            </a:pPr>
            <a:r>
              <a:rPr lang="en-US" altLang="ko-KR"/>
              <a:t>	    		        </a:t>
            </a:r>
            <a:r>
              <a:rPr lang="en-US" altLang="ko-KR" smtClean="0"/>
              <a:t>= </a:t>
            </a:r>
            <a:r>
              <a:rPr lang="en-US" altLang="ko-KR"/>
              <a:t>1374524</a:t>
            </a:r>
            <a:r>
              <a:rPr lang="en-US" altLang="ko-KR" smtClean="0"/>
              <a:t> </a:t>
            </a:r>
            <a:r>
              <a:rPr lang="en-US" altLang="ko-KR"/>
              <a:t>+ {(1ⅹ2ⅹ4)+(1ⅹ4)+2}ⅹ4 </a:t>
            </a:r>
          </a:p>
          <a:p>
            <a:pPr marL="627062" lvl="2" indent="0">
              <a:buNone/>
            </a:pPr>
            <a:r>
              <a:rPr lang="en-US" altLang="ko-KR"/>
              <a:t>			        </a:t>
            </a:r>
            <a:r>
              <a:rPr lang="en-US" altLang="ko-KR" smtClean="0"/>
              <a:t>= </a:t>
            </a:r>
            <a:r>
              <a:rPr lang="en-US" altLang="ko-KR"/>
              <a:t>1374524</a:t>
            </a:r>
            <a:r>
              <a:rPr lang="en-US" altLang="ko-KR" smtClean="0"/>
              <a:t> </a:t>
            </a:r>
            <a:r>
              <a:rPr lang="en-US" altLang="ko-KR"/>
              <a:t>+ </a:t>
            </a:r>
            <a:r>
              <a:rPr lang="en-US" altLang="ko-KR" smtClean="0"/>
              <a:t>56 </a:t>
            </a:r>
            <a:endParaRPr lang="en-US" altLang="ko-KR"/>
          </a:p>
          <a:p>
            <a:pPr marL="627062" lvl="2" indent="0">
              <a:buNone/>
            </a:pPr>
            <a:r>
              <a:rPr lang="en-US" altLang="ko-KR"/>
              <a:t>			        </a:t>
            </a:r>
            <a:r>
              <a:rPr lang="en-US" altLang="ko-KR" smtClean="0"/>
              <a:t>= 1374580 </a:t>
            </a:r>
            <a:endParaRPr lang="en-US" altLang="ko-KR"/>
          </a:p>
          <a:p>
            <a:pPr lvl="2"/>
            <a:r>
              <a:rPr lang="en-US" altLang="ko-KR"/>
              <a:t>C </a:t>
            </a:r>
            <a:r>
              <a:rPr lang="ko-KR" altLang="en-US"/>
              <a:t>컴파일러가 면 우선 순서 방법으로 </a:t>
            </a:r>
            <a:r>
              <a:rPr lang="en-US" altLang="ko-KR"/>
              <a:t>3</a:t>
            </a:r>
            <a:r>
              <a:rPr lang="ko-KR" altLang="en-US"/>
              <a:t>차원 배열을 저장함을 확인</a:t>
            </a:r>
            <a:r>
              <a:rPr lang="en-US" altLang="ko-KR"/>
              <a:t>!</a:t>
            </a:r>
          </a:p>
          <a:p>
            <a:pPr lvl="1"/>
            <a:endParaRPr lang="ko-KR" altLang="en-US" smtClean="0"/>
          </a:p>
          <a:p>
            <a:pPr lvl="1"/>
            <a:endParaRPr lang="ko-KR" altLang="en-US" dirty="0" smtClean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선형 </a:t>
            </a:r>
            <a:r>
              <a:rPr lang="ko-KR" altLang="en-US" smtClean="0"/>
              <a:t>리스트의 구현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938995"/>
            <a:ext cx="3600000" cy="31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선형 리스트의 </a:t>
            </a:r>
            <a:r>
              <a:rPr lang="ko-KR" altLang="en-US" dirty="0" smtClean="0"/>
              <a:t>표현</a:t>
            </a:r>
            <a:endParaRPr lang="ko-KR" altLang="en-US" dirty="0"/>
          </a:p>
          <a:p>
            <a:pPr lvl="1" eaLnBrk="1" hangingPunct="1"/>
            <a:r>
              <a:rPr lang="ko-KR" altLang="en-US" dirty="0" smtClean="0"/>
              <a:t>리스트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자료</a:t>
            </a:r>
            <a:r>
              <a:rPr lang="ko-KR" altLang="en-US" dirty="0" smtClean="0">
                <a:solidFill>
                  <a:schemeClr val="tx1"/>
                </a:solidFill>
              </a:rPr>
              <a:t>를</a:t>
            </a:r>
            <a:r>
              <a:rPr lang="ko-KR" altLang="en-US" dirty="0" smtClean="0"/>
              <a:t> </a:t>
            </a:r>
            <a:r>
              <a:rPr lang="ko-KR" altLang="en-US" dirty="0"/>
              <a:t>구조화</a:t>
            </a:r>
            <a:r>
              <a:rPr lang="ko-KR" altLang="en-US" dirty="0">
                <a:solidFill>
                  <a:schemeClr val="tx1"/>
                </a:solidFill>
              </a:rPr>
              <a:t>하는</a:t>
            </a:r>
            <a:r>
              <a:rPr lang="ko-KR" altLang="en-US" dirty="0"/>
              <a:t> 가장 기본적인 방법</a:t>
            </a:r>
            <a:r>
              <a:rPr lang="ko-KR" altLang="en-US" dirty="0">
                <a:solidFill>
                  <a:schemeClr val="tx1"/>
                </a:solidFill>
              </a:rPr>
              <a:t>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나열</a:t>
            </a:r>
            <a:r>
              <a:rPr lang="ko-KR" altLang="en-US" dirty="0">
                <a:solidFill>
                  <a:schemeClr val="tx1"/>
                </a:solidFill>
              </a:rPr>
              <a:t>하는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것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ko-KR" altLang="en-US" dirty="0" smtClean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96337" cy="5762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503557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1691680" y="2924944"/>
            <a:ext cx="0" cy="1224136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347864" y="2924944"/>
            <a:ext cx="0" cy="1224136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580112" y="2924944"/>
            <a:ext cx="0" cy="1224136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다항식의 선형 리스트 표현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다항식의 개념</a:t>
            </a:r>
          </a:p>
          <a:p>
            <a:pPr lvl="2" eaLnBrk="1" hangingPunct="1"/>
            <a:r>
              <a:rPr lang="en-US" altLang="ko-KR" i="1" dirty="0" err="1" smtClean="0">
                <a:solidFill>
                  <a:srgbClr val="0000CC"/>
                </a:solidFill>
              </a:rPr>
              <a:t>a</a:t>
            </a:r>
            <a:r>
              <a:rPr lang="en-US" altLang="ko-KR" dirty="0" err="1" smtClean="0">
                <a:solidFill>
                  <a:srgbClr val="0000CC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r>
              <a:rPr lang="en-US" altLang="ko-KR" b="1" i="1" baseline="30000" dirty="0" err="1" smtClean="0">
                <a:solidFill>
                  <a:srgbClr val="FF0000"/>
                </a:solidFill>
              </a:rPr>
              <a:t>e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항</a:t>
            </a:r>
            <a:r>
              <a:rPr lang="ko-KR" altLang="en-US" dirty="0" smtClean="0"/>
              <a:t>들의 </a:t>
            </a:r>
            <a:r>
              <a:rPr lang="ko-KR" altLang="en-US" dirty="0" smtClean="0">
                <a:solidFill>
                  <a:srgbClr val="FF0000"/>
                </a:solidFill>
              </a:rPr>
              <a:t>합</a:t>
            </a:r>
            <a:r>
              <a:rPr lang="ko-KR" altLang="en-US" dirty="0" smtClean="0"/>
              <a:t>으로 구성된 식</a:t>
            </a:r>
          </a:p>
          <a:p>
            <a:pPr lvl="3" eaLnBrk="1" hangingPunct="1"/>
            <a:r>
              <a:rPr lang="en-US" altLang="ko-KR" sz="1400" i="1" dirty="0" smtClean="0"/>
              <a:t>a</a:t>
            </a:r>
            <a:r>
              <a:rPr lang="en-US" altLang="ko-KR" sz="1400" dirty="0" smtClean="0"/>
              <a:t> : </a:t>
            </a:r>
            <a:r>
              <a:rPr lang="ko-KR" altLang="en-US" sz="1400" dirty="0" smtClean="0">
                <a:solidFill>
                  <a:srgbClr val="0000CC"/>
                </a:solidFill>
              </a:rPr>
              <a:t>계수</a:t>
            </a:r>
            <a:r>
              <a:rPr lang="en-US" altLang="ko-KR" sz="1400" dirty="0" smtClean="0"/>
              <a:t>(coefficient)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ko-KR" sz="1400" dirty="0" smtClean="0"/>
              <a:t>X : </a:t>
            </a:r>
            <a:r>
              <a:rPr lang="ko-KR" altLang="en-US" sz="1400" dirty="0" smtClean="0">
                <a:solidFill>
                  <a:srgbClr val="FF0000"/>
                </a:solidFill>
              </a:rPr>
              <a:t>변수</a:t>
            </a:r>
            <a:r>
              <a:rPr lang="en-US" altLang="ko-KR" sz="1400" dirty="0" smtClean="0"/>
              <a:t>(variable)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ko-KR" sz="1400" i="1" dirty="0" smtClean="0"/>
              <a:t>E</a:t>
            </a:r>
            <a:r>
              <a:rPr lang="en-US" altLang="ko-KR" sz="1400" dirty="0" smtClean="0"/>
              <a:t> : </a:t>
            </a:r>
            <a:r>
              <a:rPr lang="ko-KR" altLang="en-US" sz="1400" dirty="0" smtClean="0">
                <a:solidFill>
                  <a:srgbClr val="0000CC"/>
                </a:solidFill>
              </a:rPr>
              <a:t>지수</a:t>
            </a:r>
            <a:r>
              <a:rPr lang="en-US" altLang="ko-KR" sz="1400" dirty="0" smtClean="0"/>
              <a:t>(exponent)</a:t>
            </a:r>
          </a:p>
          <a:p>
            <a:pPr lvl="2" eaLnBrk="1" hangingPunct="1">
              <a:lnSpc>
                <a:spcPct val="90000"/>
              </a:lnSpc>
            </a:pPr>
            <a:endParaRPr lang="en-US" altLang="ko-KR" sz="1800" dirty="0" smtClean="0"/>
          </a:p>
          <a:p>
            <a:pPr lvl="1" eaLnBrk="1" hangingPunct="1"/>
            <a:r>
              <a:rPr lang="ko-KR" altLang="en-US" dirty="0" smtClean="0"/>
              <a:t>다항식의 특징</a:t>
            </a:r>
            <a:endParaRPr lang="en-US" altLang="ko-KR" dirty="0" smtClean="0"/>
          </a:p>
          <a:p>
            <a:pPr lvl="2" eaLnBrk="1" hangingPunct="1"/>
            <a:r>
              <a:rPr lang="ko-KR" altLang="en-US" sz="1400" dirty="0" smtClean="0">
                <a:solidFill>
                  <a:srgbClr val="0000CC"/>
                </a:solidFill>
              </a:rPr>
              <a:t>지수</a:t>
            </a:r>
            <a:r>
              <a:rPr lang="ko-KR" altLang="en-US" sz="1400" dirty="0" smtClean="0"/>
              <a:t>에 따라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내림차순</a:t>
            </a:r>
            <a:r>
              <a:rPr lang="ko-KR" altLang="en-US" sz="1400" dirty="0" smtClean="0"/>
              <a:t>으로 항을 </a:t>
            </a:r>
            <a:r>
              <a:rPr lang="ko-KR" altLang="en-US" sz="1400" dirty="0" smtClean="0">
                <a:solidFill>
                  <a:srgbClr val="FF0000"/>
                </a:solidFill>
              </a:rPr>
              <a:t>나열</a:t>
            </a:r>
          </a:p>
          <a:p>
            <a:pPr lvl="2" eaLnBrk="1" hangingPunct="1"/>
            <a:r>
              <a:rPr lang="ko-KR" altLang="en-US" sz="1400" dirty="0" smtClean="0"/>
              <a:t>다항식의 </a:t>
            </a:r>
            <a:r>
              <a:rPr lang="ko-KR" altLang="en-US" sz="1400" dirty="0" smtClean="0">
                <a:solidFill>
                  <a:srgbClr val="FF0000"/>
                </a:solidFill>
              </a:rPr>
              <a:t>차수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>
                <a:solidFill>
                  <a:srgbClr val="0000CC"/>
                </a:solidFill>
              </a:rPr>
              <a:t>가장 </a:t>
            </a:r>
            <a:r>
              <a:rPr lang="ko-KR" altLang="en-US" sz="1400" dirty="0" smtClean="0">
                <a:solidFill>
                  <a:srgbClr val="FF0000"/>
                </a:solidFill>
              </a:rPr>
              <a:t>큰</a:t>
            </a:r>
            <a:r>
              <a:rPr lang="ko-KR" altLang="en-US" sz="1400" dirty="0" smtClean="0">
                <a:solidFill>
                  <a:srgbClr val="0000CC"/>
                </a:solidFill>
              </a:rPr>
              <a:t> 지수</a:t>
            </a:r>
          </a:p>
          <a:p>
            <a:pPr lvl="2" eaLnBrk="1" hangingPunct="1"/>
            <a:r>
              <a:rPr lang="ko-KR" altLang="en-US" sz="1400" dirty="0" smtClean="0"/>
              <a:t>다항식 항의 최대 개수 </a:t>
            </a:r>
            <a:r>
              <a:rPr lang="en-US" altLang="ko-KR" sz="1400" dirty="0" smtClean="0"/>
              <a:t>= (</a:t>
            </a:r>
            <a:r>
              <a:rPr lang="ko-KR" altLang="en-US" sz="1400" dirty="0" smtClean="0">
                <a:solidFill>
                  <a:srgbClr val="FF0000"/>
                </a:solidFill>
              </a:rPr>
              <a:t>차수 </a:t>
            </a:r>
            <a:r>
              <a:rPr lang="en-US" altLang="ko-KR" sz="1400" dirty="0" smtClean="0">
                <a:solidFill>
                  <a:srgbClr val="FF0000"/>
                </a:solidFill>
              </a:rPr>
              <a:t>+1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개</a:t>
            </a:r>
          </a:p>
          <a:p>
            <a:r>
              <a:rPr lang="en-US" altLang="ko-KR" sz="1400" dirty="0" smtClean="0"/>
              <a:t>                                                      </a:t>
            </a:r>
            <a:endParaRPr lang="ko-KR" altLang="en-US" sz="1400" dirty="0" smtClean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선형 리스트의 응용 </a:t>
            </a:r>
            <a:r>
              <a:rPr lang="ko-KR" altLang="en-US" smtClean="0"/>
              <a:t>및 구현</a:t>
            </a:r>
            <a:endParaRPr lang="ko-KR" altLang="en-US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45224"/>
            <a:ext cx="4248473" cy="843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4081382"/>
            <a:ext cx="2444019" cy="4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4561587"/>
            <a:ext cx="734481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  <a:ea typeface="+mn-ea"/>
              </a:rPr>
              <a:t>A(x)=4x</a:t>
            </a:r>
            <a:r>
              <a:rPr lang="en-US" altLang="ko-KR" sz="1400" b="1" baseline="30000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en-US" altLang="ko-KR" sz="1400" dirty="0" smtClean="0">
                <a:latin typeface="+mn-ea"/>
                <a:ea typeface="+mn-ea"/>
              </a:rPr>
              <a:t>+3x</a:t>
            </a:r>
            <a:r>
              <a:rPr lang="en-US" altLang="ko-KR" sz="1400" baseline="3000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en-US" altLang="ko-KR" sz="1400" dirty="0" smtClean="0">
                <a:latin typeface="+mn-ea"/>
                <a:ea typeface="+mn-ea"/>
              </a:rPr>
              <a:t>+2</a:t>
            </a:r>
            <a:r>
              <a:rPr lang="ko-KR" altLang="en-US" sz="1400" dirty="0" smtClean="0">
                <a:latin typeface="+mn-ea"/>
                <a:ea typeface="+mn-ea"/>
              </a:rPr>
              <a:t>는</a:t>
            </a:r>
            <a:r>
              <a:rPr lang="en-US" altLang="ko-KR" sz="1400" dirty="0" smtClean="0">
                <a:latin typeface="+mn-ea"/>
                <a:ea typeface="+mn-ea"/>
              </a:rPr>
              <a:t> P1=(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en-US" altLang="ko-KR" sz="1400" dirty="0" smtClean="0">
                <a:latin typeface="+mn-ea"/>
                <a:ea typeface="+mn-ea"/>
              </a:rPr>
              <a:t>,4),(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en-US" altLang="ko-KR" sz="1400" dirty="0" smtClean="0">
                <a:latin typeface="+mn-ea"/>
                <a:ea typeface="+mn-ea"/>
              </a:rPr>
              <a:t>,3),(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en-US" altLang="ko-KR" sz="1400" dirty="0" smtClean="0">
                <a:latin typeface="+mn-ea"/>
                <a:ea typeface="+mn-ea"/>
              </a:rPr>
              <a:t>,2)</a:t>
            </a:r>
            <a:r>
              <a:rPr lang="ko-KR" altLang="en-US" sz="1400" dirty="0" smtClean="0">
                <a:latin typeface="+mn-ea"/>
                <a:ea typeface="+mn-ea"/>
              </a:rPr>
              <a:t>와 같이 각 항을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지수</a:t>
            </a:r>
            <a:r>
              <a:rPr lang="ko-KR" altLang="en-US" sz="1400" dirty="0" smtClean="0">
                <a:latin typeface="+mn-ea"/>
                <a:ea typeface="+mn-ea"/>
              </a:rPr>
              <a:t>와 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계수</a:t>
            </a:r>
            <a:r>
              <a:rPr lang="ko-KR" altLang="en-US" sz="1400" dirty="0" smtClean="0">
                <a:latin typeface="+mn-ea"/>
                <a:ea typeface="+mn-ea"/>
              </a:rPr>
              <a:t>의 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쌍</a:t>
            </a:r>
            <a:r>
              <a:rPr lang="ko-KR" altLang="en-US" sz="1400" dirty="0" smtClean="0">
                <a:latin typeface="+mn-ea"/>
                <a:ea typeface="+mn-ea"/>
              </a:rPr>
              <a:t>으로 묶어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개</a:t>
            </a:r>
            <a:r>
              <a:rPr lang="ko-KR" altLang="en-US" sz="1400" dirty="0" smtClean="0">
                <a:latin typeface="+mn-ea"/>
                <a:ea typeface="+mn-ea"/>
              </a:rPr>
              <a:t>의 </a:t>
            </a:r>
            <a:r>
              <a:rPr lang="en-US" altLang="ko-KR" sz="1400" dirty="0" smtClean="0">
                <a:latin typeface="+mn-ea"/>
                <a:ea typeface="+mn-ea"/>
              </a:rPr>
              <a:t/>
            </a:r>
            <a:br>
              <a:rPr lang="en-US" altLang="ko-KR" sz="1400" dirty="0" smtClean="0">
                <a:latin typeface="+mn-ea"/>
                <a:ea typeface="+mn-ea"/>
              </a:rPr>
            </a:br>
            <a:r>
              <a:rPr lang="ko-KR" altLang="en-US" sz="1400" dirty="0" smtClean="0">
                <a:latin typeface="+mn-ea"/>
                <a:ea typeface="+mn-ea"/>
              </a:rPr>
              <a:t>항을 </a:t>
            </a:r>
            <a:r>
              <a:rPr lang="en-US" altLang="ko-KR" sz="1400" dirty="0" smtClean="0">
                <a:solidFill>
                  <a:srgbClr val="0000CC"/>
                </a:solidFill>
                <a:latin typeface="+mn-ea"/>
                <a:ea typeface="+mn-ea"/>
              </a:rPr>
              <a:t>P1(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다항식</a:t>
            </a:r>
            <a:r>
              <a:rPr lang="en-US" altLang="ko-KR" sz="1400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  <a:r>
              <a:rPr lang="ko-KR" altLang="en-US" sz="1400" dirty="0" smtClean="0">
                <a:latin typeface="+mn-ea"/>
                <a:ea typeface="+mn-ea"/>
              </a:rPr>
              <a:t>선형리스트의 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원소</a:t>
            </a:r>
            <a:r>
              <a:rPr lang="ko-KR" altLang="en-US" sz="1400" dirty="0" smtClean="0">
                <a:latin typeface="+mn-ea"/>
                <a:ea typeface="+mn-ea"/>
              </a:rPr>
              <a:t>로 정의</a:t>
            </a:r>
            <a:r>
              <a:rPr lang="en-US" altLang="ko-KR" sz="1400" dirty="0" smtClean="0">
                <a:latin typeface="+mn-ea"/>
                <a:ea typeface="+mn-ea"/>
              </a:rPr>
              <a:t>. </a:t>
            </a:r>
            <a:r>
              <a:rPr lang="ko-KR" altLang="en-US" sz="1400" dirty="0" smtClean="0">
                <a:latin typeface="+mn-ea"/>
                <a:ea typeface="+mn-ea"/>
              </a:rPr>
              <a:t>다항식 항은 </a:t>
            </a:r>
            <a:r>
              <a:rPr lang="en-US" altLang="ko-KR" sz="1400" dirty="0" smtClean="0">
                <a:latin typeface="+mn-ea"/>
                <a:ea typeface="+mn-ea"/>
              </a:rPr>
              <a:t>x</a:t>
            </a:r>
            <a:r>
              <a:rPr lang="en-US" altLang="ko-KR" sz="1400" b="1" baseline="30000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en-US" altLang="ko-KR" sz="1400" dirty="0" smtClean="0">
                <a:latin typeface="+mn-ea"/>
                <a:ea typeface="+mn-ea"/>
              </a:rPr>
              <a:t>, x</a:t>
            </a:r>
            <a:r>
              <a:rPr lang="en-US" altLang="ko-KR" sz="1400" b="1" baseline="3000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en-US" altLang="ko-KR" sz="1400" dirty="0" smtClean="0">
                <a:latin typeface="+mn-ea"/>
                <a:ea typeface="+mn-ea"/>
              </a:rPr>
              <a:t>, x</a:t>
            </a:r>
            <a:r>
              <a:rPr lang="en-US" altLang="ko-KR" sz="1400" b="1" baseline="30000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en-US" altLang="ko-KR" sz="1400" dirty="0" smtClean="0">
                <a:latin typeface="+mn-ea"/>
                <a:ea typeface="+mn-ea"/>
              </a:rPr>
              <a:t>, x</a:t>
            </a:r>
            <a:r>
              <a:rPr lang="en-US" altLang="ko-KR" sz="1400" b="1" baseline="30000" dirty="0" smtClean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ko-KR" altLang="en-US" sz="1400" dirty="0" smtClean="0">
                <a:latin typeface="+mn-ea"/>
                <a:ea typeface="+mn-ea"/>
              </a:rPr>
              <a:t>으로 최대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개</a:t>
            </a:r>
            <a:r>
              <a:rPr lang="ko-KR" altLang="en-US" sz="1400" dirty="0" smtClean="0">
                <a:latin typeface="+mn-ea"/>
                <a:ea typeface="+mn-ea"/>
              </a:rPr>
              <a:t>가 됨 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47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sz="1800" dirty="0" smtClean="0"/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sz="1800" dirty="0" smtClean="0"/>
          </a:p>
        </p:txBody>
      </p:sp>
      <p:sp>
        <p:nvSpPr>
          <p:cNvPr id="102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다항식의 순차 </a:t>
            </a:r>
            <a:r>
              <a:rPr lang="ko-KR" altLang="en-US" smtClean="0"/>
              <a:t>자료구조 구현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86"/>
          <a:stretch/>
        </p:blipFill>
        <p:spPr bwMode="auto">
          <a:xfrm>
            <a:off x="706455" y="1060250"/>
            <a:ext cx="552921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1" y="3599384"/>
            <a:ext cx="828840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396997" y="5091450"/>
            <a:ext cx="449548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1" hangingPunct="1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차수</a:t>
            </a:r>
            <a:r>
              <a:rPr lang="ko-KR" altLang="en-US" sz="1400" dirty="0">
                <a:latin typeface="+mn-ea"/>
                <a:ea typeface="+mn-ea"/>
              </a:rPr>
              <a:t>가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ea typeface="+mn-ea"/>
              </a:rPr>
              <a:t>1000</a:t>
            </a:r>
            <a:r>
              <a:rPr lang="ko-KR" altLang="en-US" sz="1400" dirty="0">
                <a:latin typeface="+mn-ea"/>
                <a:ea typeface="+mn-ea"/>
              </a:rPr>
              <a:t>이므로 크기가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1001</a:t>
            </a:r>
            <a:r>
              <a:rPr lang="ko-KR" altLang="en-US" sz="1400" dirty="0">
                <a:latin typeface="+mn-ea"/>
                <a:ea typeface="+mn-ea"/>
              </a:rPr>
              <a:t>인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배열</a:t>
            </a:r>
            <a:r>
              <a:rPr lang="ko-KR" altLang="en-US" sz="1400" dirty="0">
                <a:latin typeface="+mn-ea"/>
                <a:ea typeface="+mn-ea"/>
              </a:rPr>
              <a:t>을 </a:t>
            </a:r>
            <a:r>
              <a:rPr lang="ko-KR" altLang="en-US" sz="1400" dirty="0">
                <a:solidFill>
                  <a:srgbClr val="0000FF"/>
                </a:solidFill>
                <a:latin typeface="+mn-ea"/>
                <a:ea typeface="+mn-ea"/>
              </a:rPr>
              <a:t>사용</a:t>
            </a:r>
            <a:r>
              <a:rPr lang="ko-KR" altLang="en-US" sz="1400" dirty="0">
                <a:latin typeface="+mn-ea"/>
                <a:ea typeface="+mn-ea"/>
              </a:rPr>
              <a:t>하는데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항</a:t>
            </a:r>
            <a:r>
              <a:rPr lang="ko-KR" altLang="en-US" sz="1400" dirty="0" smtClean="0">
                <a:latin typeface="+mn-ea"/>
                <a:ea typeface="+mn-ea"/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개</a:t>
            </a:r>
            <a:r>
              <a:rPr lang="ko-KR" altLang="en-US" sz="1400" dirty="0">
                <a:latin typeface="+mn-ea"/>
                <a:ea typeface="+mn-ea"/>
              </a:rPr>
              <a:t> 뿐이므로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배열의 원소 </a:t>
            </a:r>
            <a:r>
              <a:rPr lang="ko-KR" altLang="en-US" sz="1400" dirty="0">
                <a:latin typeface="+mn-ea"/>
                <a:ea typeface="+mn-ea"/>
              </a:rPr>
              <a:t>중에서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개</a:t>
            </a:r>
            <a:r>
              <a:rPr lang="ko-KR" altLang="en-US" sz="1400" dirty="0">
                <a:latin typeface="+mn-ea"/>
                <a:ea typeface="+mn-ea"/>
              </a:rPr>
              <a:t>만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사용</a:t>
            </a:r>
          </a:p>
          <a:p>
            <a:pPr marL="0" lvl="2" eaLnBrk="1" hangingPunct="1">
              <a:lnSpc>
                <a:spcPct val="150000"/>
              </a:lnSpc>
              <a:buNone/>
            </a:pPr>
            <a:r>
              <a:rPr lang="ko-KR" altLang="en-US" sz="1400" dirty="0" smtClean="0">
                <a:latin typeface="+mn-ea"/>
                <a:ea typeface="+mn-ea"/>
              </a:rPr>
              <a:t>☞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998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개</a:t>
            </a:r>
            <a:r>
              <a:rPr lang="ko-KR" altLang="en-US" sz="1400" dirty="0">
                <a:latin typeface="+mn-ea"/>
                <a:ea typeface="+mn-ea"/>
              </a:rPr>
              <a:t>의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배열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solidFill>
                  <a:srgbClr val="0000CC"/>
                </a:solidFill>
                <a:latin typeface="+mn-ea"/>
                <a:ea typeface="+mn-ea"/>
              </a:rPr>
              <a:t>원소</a:t>
            </a:r>
            <a:r>
              <a:rPr lang="ko-KR" altLang="en-US" sz="1400" dirty="0">
                <a:latin typeface="+mn-ea"/>
                <a:ea typeface="+mn-ea"/>
              </a:rPr>
              <a:t>에 대한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메모리 공간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낭비</a:t>
            </a:r>
            <a:endParaRPr lang="en-US" altLang="ko-KR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8"/>
          <a:stretch/>
        </p:blipFill>
        <p:spPr bwMode="auto">
          <a:xfrm>
            <a:off x="683567" y="2276872"/>
            <a:ext cx="5529215" cy="112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01734" y="1926854"/>
            <a:ext cx="3096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A(x) = 4x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3 </a:t>
            </a:r>
            <a:r>
              <a:rPr lang="en-US" altLang="ko-KR" dirty="0" smtClean="0"/>
              <a:t>+ 3x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2 </a:t>
            </a:r>
            <a:r>
              <a:rPr lang="en-US" altLang="ko-KR" dirty="0" smtClean="0"/>
              <a:t>+ 2</a:t>
            </a:r>
            <a:endParaRPr lang="ko-KR" altLang="en-US" dirty="0"/>
          </a:p>
        </p:txBody>
      </p: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3803259" y="1990846"/>
            <a:ext cx="1128713" cy="774700"/>
            <a:chOff x="1916" y="584"/>
            <a:chExt cx="711" cy="488"/>
          </a:xfrm>
        </p:grpSpPr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1916" y="584"/>
              <a:ext cx="136" cy="182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 flipH="1">
              <a:off x="2042" y="736"/>
              <a:ext cx="585" cy="336"/>
            </a:xfrm>
            <a:custGeom>
              <a:avLst/>
              <a:gdLst>
                <a:gd name="T0" fmla="*/ 18706 w 136"/>
                <a:gd name="T1" fmla="*/ 0 h 317"/>
                <a:gd name="T2" fmla="*/ 0 w 136"/>
                <a:gd name="T3" fmla="*/ 374 h 317"/>
                <a:gd name="T4" fmla="*/ 0 60000 65536"/>
                <a:gd name="T5" fmla="*/ 0 60000 65536"/>
                <a:gd name="T6" fmla="*/ 0 w 136"/>
                <a:gd name="T7" fmla="*/ 0 h 317"/>
                <a:gd name="T8" fmla="*/ 136 w 136"/>
                <a:gd name="T9" fmla="*/ 317 h 3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6" h="317">
                  <a:moveTo>
                    <a:pt x="136" y="0"/>
                  </a:moveTo>
                  <a:cubicBezTo>
                    <a:pt x="136" y="0"/>
                    <a:pt x="68" y="158"/>
                    <a:pt x="0" y="317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994" y="2541708"/>
            <a:ext cx="1571625" cy="44767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4003284" y="4293096"/>
            <a:ext cx="928688" cy="79835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486" y="4392031"/>
            <a:ext cx="1292154" cy="2487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9672" y="5197092"/>
            <a:ext cx="1008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  <a:ea typeface="+mn-ea"/>
              </a:rPr>
              <a:t>지수   </a:t>
            </a:r>
            <a:r>
              <a:rPr lang="en-US" altLang="ko-KR" sz="8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  <a:latin typeface="+mn-ea"/>
                <a:ea typeface="+mn-ea"/>
              </a:rPr>
              <a:t>계수</a:t>
            </a:r>
            <a:endParaRPr lang="ko-KR" altLang="en-US" sz="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04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문제</a:t>
            </a:r>
            <a:r>
              <a:rPr lang="en-US" altLang="ko-KR" sz="1800" b="1" dirty="0" smtClean="0">
                <a:solidFill>
                  <a:srgbClr val="FF0000"/>
                </a:solidFill>
                <a:latin typeface="+mn-ea"/>
                <a:ea typeface="+mn-ea"/>
              </a:rPr>
              <a:t>8)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이차 </a:t>
            </a:r>
            <a:r>
              <a:rPr lang="ko-KR" altLang="en-US" sz="1800" b="1" dirty="0" smtClean="0">
                <a:latin typeface="+mn-ea"/>
                <a:ea typeface="+mn-ea"/>
              </a:rPr>
              <a:t>방정식 </a:t>
            </a:r>
            <a:r>
              <a:rPr lang="ko-KR" altLang="en-US" sz="1800" b="1" dirty="0">
                <a:latin typeface="+mn-ea"/>
                <a:ea typeface="+mn-ea"/>
              </a:rPr>
              <a:t>근 </a:t>
            </a:r>
            <a:r>
              <a:rPr lang="ko-KR" altLang="en-US" sz="1800" b="1" dirty="0" smtClean="0">
                <a:latin typeface="+mn-ea"/>
                <a:ea typeface="+mn-ea"/>
              </a:rPr>
              <a:t>구하기 </a:t>
            </a:r>
            <a:r>
              <a:rPr lang="ko-KR" altLang="en-US" sz="1800" b="1" dirty="0" smtClean="0">
                <a:solidFill>
                  <a:srgbClr val="0000CC"/>
                </a:solidFill>
                <a:latin typeface="+mn-ea"/>
                <a:ea typeface="+mn-ea"/>
              </a:rPr>
              <a:t>알고리즘</a:t>
            </a:r>
            <a:endParaRPr lang="ko-KR" altLang="en-US" sz="18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3568" y="1052736"/>
            <a:ext cx="6984776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solidFill>
                  <a:srgbClr val="0000FF"/>
                </a:solidFill>
                <a:latin typeface="+mn-ea"/>
                <a:ea typeface="+mn-ea"/>
              </a:rPr>
              <a:t>4) </a:t>
            </a:r>
            <a:r>
              <a:rPr lang="ko-KR" altLang="en-US" sz="1400" b="1" kern="0" dirty="0" smtClean="0">
                <a:solidFill>
                  <a:srgbClr val="0000FF"/>
                </a:solidFill>
                <a:latin typeface="+mn-ea"/>
                <a:ea typeface="+mn-ea"/>
              </a:rPr>
              <a:t>분제 분석 알고리즘 조건</a:t>
            </a:r>
            <a:endParaRPr lang="ko-KR" altLang="en-US" sz="1400" b="1" kern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FF"/>
                </a:solidFill>
                <a:latin typeface="+mn-ea"/>
                <a:ea typeface="+mn-ea"/>
              </a:rPr>
              <a:t>∴ 조건 </a:t>
            </a:r>
            <a:r>
              <a:rPr lang="en-US" altLang="ko-KR" sz="1400" kern="0" dirty="0">
                <a:solidFill>
                  <a:srgbClr val="FF00FF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>
                <a:solidFill>
                  <a:srgbClr val="FF00FF"/>
                </a:solidFill>
                <a:latin typeface="+mn-ea"/>
                <a:ea typeface="+mn-ea"/>
              </a:rPr>
              <a:t>입력 데이터 </a:t>
            </a:r>
            <a:r>
              <a:rPr lang="en-US" altLang="ko-KR" sz="1400" kern="0" dirty="0">
                <a:solidFill>
                  <a:srgbClr val="FF00FF"/>
                </a:solidFill>
                <a:latin typeface="+mn-ea"/>
                <a:ea typeface="+mn-ea"/>
              </a:rPr>
              <a:t>3</a:t>
            </a:r>
            <a:r>
              <a:rPr lang="ko-KR" altLang="en-US" sz="1400" kern="0" dirty="0">
                <a:solidFill>
                  <a:srgbClr val="FF00FF"/>
                </a:solidFill>
                <a:latin typeface="+mn-ea"/>
                <a:ea typeface="+mn-ea"/>
              </a:rPr>
              <a:t>가지 → </a:t>
            </a:r>
            <a:r>
              <a:rPr lang="en-US" altLang="ko-KR" sz="1400" kern="0" dirty="0">
                <a:solidFill>
                  <a:srgbClr val="FF00FF"/>
                </a:solidFill>
                <a:latin typeface="+mn-ea"/>
                <a:ea typeface="+mn-ea"/>
              </a:rPr>
              <a:t>a=2 b=4 c=2/ 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a=2 b=6 c=3/</a:t>
            </a:r>
            <a:r>
              <a:rPr lang="ko-KR" altLang="en-US" sz="1400" kern="0" dirty="0">
                <a:solidFill>
                  <a:srgbClr val="FF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a=4 b=4 c=2</a:t>
            </a:r>
            <a:r>
              <a:rPr lang="ko-KR" altLang="en-US" sz="1400" kern="0" dirty="0">
                <a:solidFill>
                  <a:srgbClr val="FF00FF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rgbClr val="FF00FF"/>
                </a:solidFill>
                <a:latin typeface="+mn-ea"/>
                <a:ea typeface="+mn-ea"/>
              </a:rPr>
              <a:t>)</a:t>
            </a:r>
            <a:endParaRPr lang="ko-KR" altLang="en-US" sz="1400" kern="0" dirty="0">
              <a:solidFill>
                <a:srgbClr val="FF00FF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1.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입력변수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선정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endParaRPr lang="ko-KR" altLang="en-US" sz="1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2.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연산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처리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3.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연산 값 비교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: D&gt;0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→ 실근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, D=0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→ 중근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, D&lt;0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=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허근 이라 출력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서로 다른 두 근을 갖는 경우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실근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ko-KR" sz="1400" b="1" kern="0" baseline="3000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kern="0" dirty="0">
                <a:solidFill>
                  <a:srgbClr val="FF0000"/>
                </a:solidFill>
                <a:latin typeface="+mn-ea"/>
                <a:ea typeface="+mn-ea"/>
              </a:rPr>
              <a:t>- 4ac &gt; 0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이면 서로 다른 두 근을 갖는다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. 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근이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171450" indent="-17145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kern="0" spc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171450" indent="-17145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한 근을 갖는 경우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실근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en-US" altLang="ko-KR" sz="1400" b="1" kern="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ko-KR" sz="1400" b="1" kern="0" baseline="30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ko-KR" altLang="en-US" sz="1400" b="1" kern="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kern="0" dirty="0">
                <a:solidFill>
                  <a:srgbClr val="FF0000"/>
                </a:solidFill>
                <a:latin typeface="+mn-ea"/>
                <a:ea typeface="+mn-ea"/>
              </a:rPr>
              <a:t>- 4ac = 0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이면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개의 근을 갖는다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. 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근이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kern="0" spc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근이 없는 경우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허근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en-US" altLang="ko-KR" sz="1400" b="1" kern="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ko-KR" sz="1400" b="1" kern="0" baseline="30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ko-KR" altLang="en-US" sz="1400" b="1" kern="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b="1" kern="0" dirty="0">
                <a:solidFill>
                  <a:srgbClr val="FF0000"/>
                </a:solidFill>
                <a:latin typeface="+mn-ea"/>
                <a:ea typeface="+mn-ea"/>
              </a:rPr>
              <a:t>- 4ac &lt; 0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이면 근이 없다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. 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근이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) 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➡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근호 안이 음수가 될 수 없다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en-US" altLang="ko-KR" sz="1400" kern="0" spc="0" dirty="0" smtClean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1032" name="_x257217104" descr="EMB00003cd0b9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37083"/>
            <a:ext cx="2252663" cy="4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_x257218864" descr="EMB00003cd0b9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218" y="5214011"/>
            <a:ext cx="954088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844824"/>
            <a:ext cx="1736403" cy="5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22272" y="2031804"/>
            <a:ext cx="2664296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3)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절차 정의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순서도 작성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①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시작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종료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ea typeface="+mn-ea"/>
              </a:rPr>
              <a:t>②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초기 값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③ 처리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④ 조건 비교 판단</a:t>
            </a:r>
            <a:endParaRPr lang="en-US" altLang="ko-KR" sz="12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⑤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  <a:ea typeface="+mn-ea"/>
              </a:rPr>
              <a:t>순환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 (S =Sum,  HAP, 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  <a:ea typeface="+mn-ea"/>
              </a:rPr>
              <a:t>…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⑥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출력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카운터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합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9483" y="980728"/>
            <a:ext cx="721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kumimoji="0" lang="ko-KR" altLang="en-US" sz="1800" dirty="0" smtClean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알고리즘 </a:t>
            </a:r>
            <a:r>
              <a:rPr kumimoji="0" lang="ko-KR" altLang="en-US" sz="1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구현</a:t>
            </a:r>
            <a:endParaRPr lang="ko-KR" altLang="en-US" dirty="0"/>
          </a:p>
        </p:txBody>
      </p:sp>
      <p:sp>
        <p:nvSpPr>
          <p:cNvPr id="28" name="제목 2"/>
          <p:cNvSpPr>
            <a:spLocks noGrp="1"/>
          </p:cNvSpPr>
          <p:nvPr>
            <p:ph type="title"/>
          </p:nvPr>
        </p:nvSpPr>
        <p:spPr>
          <a:xfrm>
            <a:off x="227011" y="44624"/>
            <a:ext cx="7559675" cy="576263"/>
          </a:xfrm>
        </p:spPr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문제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8)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이차 방정식 근 구하기 </a:t>
            </a:r>
            <a:r>
              <a:rPr lang="ko-KR" altLang="en-US" sz="1800" b="1" dirty="0">
                <a:solidFill>
                  <a:srgbClr val="0000CC"/>
                </a:solidFill>
                <a:latin typeface="+mn-ea"/>
              </a:rPr>
              <a:t>알고리즘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99792" y="762206"/>
            <a:ext cx="6048672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데이터 </a:t>
            </a:r>
            <a:r>
              <a:rPr lang="en-US" altLang="ko-KR" sz="1400" kern="0" dirty="0">
                <a:solidFill>
                  <a:srgbClr val="FF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kern="0" dirty="0">
                <a:solidFill>
                  <a:srgbClr val="FF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→ </a:t>
            </a:r>
            <a:r>
              <a:rPr lang="en-US" altLang="ko-KR" sz="1400" kern="0" dirty="0">
                <a:solidFill>
                  <a:srgbClr val="FF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a=2 b=4 c=2/ </a:t>
            </a:r>
            <a:r>
              <a:rPr lang="en-US" altLang="ko-KR" sz="14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a=2 b=6 c=3/</a:t>
            </a:r>
            <a:r>
              <a:rPr lang="ko-KR" altLang="en-US" sz="1400" kern="0" dirty="0">
                <a:solidFill>
                  <a:srgbClr val="FF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a=4 b=4 c=2</a:t>
            </a:r>
            <a:r>
              <a:rPr lang="ko-KR" altLang="en-US" sz="1400" kern="0" dirty="0">
                <a:solidFill>
                  <a:srgbClr val="FF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dirty="0">
                <a:solidFill>
                  <a:srgbClr val="FF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kern="0" dirty="0">
              <a:solidFill>
                <a:srgbClr val="FF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_x258818968" descr="DRW00003cd0b9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568" y="1199249"/>
            <a:ext cx="4176464" cy="430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0" y="5085184"/>
            <a:ext cx="3456384" cy="148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다항식의 덧셈 연산</a:t>
            </a:r>
            <a:endParaRPr lang="en-US" altLang="ko-KR" dirty="0" smtClean="0"/>
          </a:p>
        </p:txBody>
      </p:sp>
      <p:sp>
        <p:nvSpPr>
          <p:cNvPr id="102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다항식의 순차 </a:t>
            </a:r>
            <a:r>
              <a:rPr lang="ko-KR" altLang="en-US" smtClean="0"/>
              <a:t>자료구조 구현</a:t>
            </a:r>
            <a:endParaRPr lang="ko-KR" alt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412776"/>
            <a:ext cx="8136904" cy="174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85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다항식의 덧셈 연산 알고리즘</a:t>
            </a:r>
            <a:endParaRPr lang="en-US" altLang="ko-KR" sz="1400" dirty="0" smtClean="0"/>
          </a:p>
        </p:txBody>
      </p:sp>
      <p:sp>
        <p:nvSpPr>
          <p:cNvPr id="102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다항식의 순차 </a:t>
            </a:r>
            <a:r>
              <a:rPr lang="ko-KR" altLang="en-US" smtClean="0"/>
              <a:t>자료구조 구현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755577" y="1412776"/>
            <a:ext cx="6192687" cy="5267113"/>
            <a:chOff x="755577" y="1412776"/>
            <a:chExt cx="6192687" cy="5267113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7" y="1412776"/>
              <a:ext cx="6192687" cy="3955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7" y="5368105"/>
              <a:ext cx="6192687" cy="131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417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다항식의 덧셈 연산 프로그램 </a:t>
            </a:r>
            <a:r>
              <a:rPr lang="en-US" altLang="ko-KR" smtClean="0"/>
              <a:t>: [</a:t>
            </a:r>
            <a:r>
              <a:rPr lang="ko-KR" altLang="en-US" smtClean="0"/>
              <a:t>알고리즘 </a:t>
            </a:r>
            <a:r>
              <a:rPr lang="en-US" altLang="ko-KR" smtClean="0"/>
              <a:t>3-1]</a:t>
            </a:r>
            <a:r>
              <a:rPr lang="ko-KR" altLang="en-US" smtClean="0"/>
              <a:t>의 구체화</a:t>
            </a:r>
            <a:endParaRPr lang="en-US" altLang="ko-KR" smtClean="0"/>
          </a:p>
          <a:p>
            <a:pPr lvl="2" eaLnBrk="1" hangingPunct="1"/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140p </a:t>
            </a:r>
            <a:r>
              <a:rPr lang="ko-KR" altLang="en-US" smtClean="0">
                <a:solidFill>
                  <a:srgbClr val="0070C0"/>
                </a:solidFill>
              </a:rPr>
              <a:t>예제 </a:t>
            </a:r>
            <a:r>
              <a:rPr lang="en-US" altLang="ko-KR" smtClean="0">
                <a:solidFill>
                  <a:srgbClr val="0070C0"/>
                </a:solidFill>
              </a:rPr>
              <a:t>3-4</a:t>
            </a:r>
          </a:p>
          <a:p>
            <a:pPr lvl="2" eaLnBrk="1" hangingPunct="1"/>
            <a:r>
              <a:rPr lang="ko-KR" altLang="en-US" smtClean="0"/>
              <a:t>실행 결과</a:t>
            </a:r>
            <a:endParaRPr lang="en-US" altLang="ko-KR" smtClean="0"/>
          </a:p>
        </p:txBody>
      </p:sp>
      <p:sp>
        <p:nvSpPr>
          <p:cNvPr id="102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다항식의 순차 </a:t>
            </a:r>
            <a:r>
              <a:rPr lang="ko-KR" altLang="en-US" smtClean="0"/>
              <a:t>자료구조 구현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82262"/>
            <a:ext cx="5019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행렬의 선형 리스트 표현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행렬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matrix</a:t>
            </a:r>
            <a:r>
              <a:rPr lang="ko-KR" altLang="en-US" dirty="0" smtClean="0">
                <a:solidFill>
                  <a:srgbClr val="FF0000"/>
                </a:solidFill>
              </a:rPr>
              <a:t>의 개념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b="0" dirty="0" smtClean="0">
                <a:solidFill>
                  <a:srgbClr val="0000CC"/>
                </a:solidFill>
              </a:rPr>
              <a:t>행과 </a:t>
            </a:r>
            <a:r>
              <a:rPr lang="ko-KR" altLang="en-US" b="0" dirty="0">
                <a:solidFill>
                  <a:srgbClr val="0000CC"/>
                </a:solidFill>
              </a:rPr>
              <a:t>열로 구성된 </a:t>
            </a:r>
            <a:r>
              <a:rPr lang="ko-KR" altLang="en-US" b="0" dirty="0" smtClean="0">
                <a:solidFill>
                  <a:srgbClr val="0000CC"/>
                </a:solidFill>
              </a:rPr>
              <a:t>자료구조</a:t>
            </a:r>
            <a:endParaRPr lang="ko-KR" altLang="en-US" b="0" dirty="0">
              <a:solidFill>
                <a:srgbClr val="0000CC"/>
              </a:solidFill>
            </a:endParaRPr>
          </a:p>
          <a:p>
            <a:pPr lvl="2"/>
            <a:r>
              <a:rPr lang="en-US" altLang="ko-KR" b="0" dirty="0" err="1" smtClean="0"/>
              <a:t>m×n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행렬 </a:t>
            </a:r>
            <a:r>
              <a:rPr lang="en-US" altLang="ko-KR" b="0" dirty="0" smtClean="0"/>
              <a:t>: </a:t>
            </a:r>
            <a:r>
              <a:rPr lang="ko-KR" altLang="en-US" dirty="0"/>
              <a:t>행 개수가 </a:t>
            </a:r>
            <a:r>
              <a:rPr lang="en-US" altLang="ko-KR" dirty="0"/>
              <a:t>m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열 개수가 </a:t>
            </a:r>
            <a:r>
              <a:rPr lang="en-US" altLang="ko-KR" dirty="0"/>
              <a:t>n</a:t>
            </a:r>
            <a:r>
              <a:rPr lang="ko-KR" altLang="en-US" dirty="0" smtClean="0"/>
              <a:t>개인 행렬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정방행렬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b="0" dirty="0" smtClean="0"/>
              <a:t>행렬 </a:t>
            </a:r>
            <a:r>
              <a:rPr lang="ko-KR" altLang="en-US" b="0" dirty="0"/>
              <a:t>중에서 </a:t>
            </a:r>
            <a:r>
              <a:rPr lang="en-US" altLang="ko-KR" b="0" dirty="0"/>
              <a:t>m</a:t>
            </a:r>
            <a:r>
              <a:rPr lang="ko-KR" altLang="en-US" b="0" dirty="0"/>
              <a:t>과 </a:t>
            </a:r>
            <a:r>
              <a:rPr lang="en-US" altLang="ko-KR" b="0" dirty="0"/>
              <a:t>n</a:t>
            </a:r>
            <a:r>
              <a:rPr lang="ko-KR" altLang="en-US" b="0" dirty="0" smtClean="0"/>
              <a:t>이 </a:t>
            </a:r>
            <a:r>
              <a:rPr lang="ko-KR" altLang="en-US" b="0" dirty="0" smtClean="0">
                <a:solidFill>
                  <a:srgbClr val="0000CC"/>
                </a:solidFill>
              </a:rPr>
              <a:t>같은 행렬</a:t>
            </a:r>
            <a:endParaRPr lang="en-US" altLang="ko-KR" b="0" dirty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전치행렬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b="0" dirty="0" smtClean="0"/>
              <a:t>행렬의 </a:t>
            </a:r>
            <a:r>
              <a:rPr lang="ko-KR" altLang="en-US" b="0" dirty="0"/>
              <a:t>행과 열을 </a:t>
            </a:r>
            <a:r>
              <a:rPr lang="ko-KR" altLang="en-US" b="0" dirty="0">
                <a:solidFill>
                  <a:srgbClr val="0000CC"/>
                </a:solidFill>
              </a:rPr>
              <a:t>서로 바꿔 </a:t>
            </a:r>
            <a:r>
              <a:rPr lang="ko-KR" altLang="en-US" b="0" dirty="0"/>
              <a:t>구성한 </a:t>
            </a:r>
            <a:r>
              <a:rPr lang="ko-KR" altLang="en-US" b="0" dirty="0" smtClean="0"/>
              <a:t>행렬</a:t>
            </a:r>
            <a:endParaRPr lang="ko-KR" altLang="en-US" dirty="0" smtClean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다항식의 순차 </a:t>
            </a:r>
            <a:r>
              <a:rPr lang="ko-KR" altLang="en-US"/>
              <a:t>자료구조 </a:t>
            </a:r>
            <a:r>
              <a:rPr lang="ko-KR" altLang="en-US" smtClean="0"/>
              <a:t>구현</a:t>
            </a:r>
            <a:endParaRPr lang="ko-KR" altLang="en-US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"/>
          <a:stretch/>
        </p:blipFill>
        <p:spPr bwMode="auto">
          <a:xfrm>
            <a:off x="755576" y="3284984"/>
            <a:ext cx="583264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857160" y="1574640"/>
              <a:ext cx="3937320" cy="34344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800" y="1565280"/>
                <a:ext cx="3956040" cy="3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6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행렬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matrix</a:t>
            </a:r>
            <a:r>
              <a:rPr lang="ko-KR" altLang="en-US" dirty="0" smtClean="0">
                <a:solidFill>
                  <a:srgbClr val="FF0000"/>
                </a:solidFill>
              </a:rPr>
              <a:t>의 개념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b="0" dirty="0" smtClean="0">
                <a:solidFill>
                  <a:srgbClr val="0000CC"/>
                </a:solidFill>
              </a:rPr>
              <a:t>행렬의 연산</a:t>
            </a:r>
            <a:r>
              <a:rPr lang="en-US" altLang="ko-KR" b="0" dirty="0" smtClean="0">
                <a:solidFill>
                  <a:srgbClr val="0000CC"/>
                </a:solidFill>
              </a:rPr>
              <a:t>(</a:t>
            </a:r>
            <a:r>
              <a:rPr lang="ko-KR" altLang="en-US" b="0" dirty="0" smtClean="0">
                <a:solidFill>
                  <a:srgbClr val="0000CC"/>
                </a:solidFill>
              </a:rPr>
              <a:t>덧셈과 곱셈</a:t>
            </a:r>
            <a:r>
              <a:rPr lang="en-US" altLang="ko-KR" b="0" dirty="0" smtClean="0">
                <a:solidFill>
                  <a:srgbClr val="0000CC"/>
                </a:solidFill>
              </a:rPr>
              <a:t>)</a:t>
            </a:r>
            <a:r>
              <a:rPr lang="ko-KR" altLang="en-US" b="0" dirty="0" smtClean="0">
                <a:solidFill>
                  <a:srgbClr val="0000CC"/>
                </a:solidFill>
              </a:rPr>
              <a:t> 로 </a:t>
            </a:r>
            <a:r>
              <a:rPr lang="ko-KR" altLang="en-US" b="0" dirty="0">
                <a:solidFill>
                  <a:srgbClr val="0000CC"/>
                </a:solidFill>
              </a:rPr>
              <a:t>구성된 </a:t>
            </a:r>
            <a:r>
              <a:rPr lang="ko-KR" altLang="en-US" b="0" dirty="0" smtClean="0">
                <a:solidFill>
                  <a:srgbClr val="0000CC"/>
                </a:solidFill>
              </a:rPr>
              <a:t>자료구조</a:t>
            </a:r>
            <a:endParaRPr lang="en-US" altLang="ko-KR" b="0" dirty="0" smtClean="0">
              <a:solidFill>
                <a:srgbClr val="0000CC"/>
              </a:solidFill>
            </a:endParaRPr>
          </a:p>
          <a:p>
            <a:pPr marL="627062" lvl="2" indent="0">
              <a:buNone/>
            </a:pPr>
            <a:r>
              <a:rPr lang="en-US" altLang="ko-KR" dirty="0" smtClean="0">
                <a:solidFill>
                  <a:srgbClr val="0000CC"/>
                </a:solidFill>
              </a:rPr>
              <a:t>1) </a:t>
            </a:r>
            <a:r>
              <a:rPr lang="ko-KR" altLang="en-US" dirty="0" smtClean="0">
                <a:solidFill>
                  <a:srgbClr val="0000CC"/>
                </a:solidFill>
              </a:rPr>
              <a:t>덧셈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969962" lvl="2" indent="-342900">
              <a:buAutoNum type="arabicParenR"/>
            </a:pPr>
            <a:endParaRPr lang="en-US" altLang="ko-KR" b="0" dirty="0">
              <a:solidFill>
                <a:srgbClr val="0000CC"/>
              </a:solidFill>
            </a:endParaRPr>
          </a:p>
          <a:p>
            <a:pPr marL="969962" lvl="2" indent="-342900">
              <a:buAutoNum type="arabicParenR"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969962" lvl="2" indent="-342900">
              <a:buAutoNum type="arabicParenR"/>
            </a:pPr>
            <a:endParaRPr lang="en-US" altLang="ko-KR" b="0" dirty="0">
              <a:solidFill>
                <a:srgbClr val="0000CC"/>
              </a:solidFill>
            </a:endParaRPr>
          </a:p>
          <a:p>
            <a:pPr marL="969962" lvl="2" indent="-342900">
              <a:buAutoNum type="arabicParenR"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>
              <a:buNone/>
            </a:pPr>
            <a:r>
              <a:rPr lang="en-US" altLang="ko-KR" b="0" dirty="0" smtClean="0">
                <a:solidFill>
                  <a:srgbClr val="0000CC"/>
                </a:solidFill>
              </a:rPr>
              <a:t>2) </a:t>
            </a:r>
            <a:r>
              <a:rPr lang="ko-KR" altLang="en-US" b="0" dirty="0" smtClean="0">
                <a:solidFill>
                  <a:srgbClr val="0000CC"/>
                </a:solidFill>
              </a:rPr>
              <a:t>곱셈</a:t>
            </a:r>
            <a:endParaRPr lang="ko-KR" altLang="en-US" b="0" dirty="0">
              <a:solidFill>
                <a:srgbClr val="0000CC"/>
              </a:solidFill>
            </a:endParaRP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다항식의 순차 자료구조 </a:t>
            </a:r>
            <a:r>
              <a:rPr lang="ko-KR" altLang="en-US" dirty="0" smtClean="0"/>
              <a:t>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72816"/>
            <a:ext cx="2808312" cy="1557157"/>
          </a:xfrm>
          <a:prstGeom prst="rect">
            <a:avLst/>
          </a:prstGeom>
        </p:spPr>
      </p:pic>
      <p:sp>
        <p:nvSpPr>
          <p:cNvPr id="2" name="원호 1"/>
          <p:cNvSpPr/>
          <p:nvPr/>
        </p:nvSpPr>
        <p:spPr>
          <a:xfrm rot="18764421">
            <a:off x="2723288" y="1743770"/>
            <a:ext cx="1331243" cy="1430776"/>
          </a:xfrm>
          <a:prstGeom prst="arc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/>
          <p:cNvSpPr/>
          <p:nvPr/>
        </p:nvSpPr>
        <p:spPr>
          <a:xfrm rot="18764421">
            <a:off x="2889543" y="1735777"/>
            <a:ext cx="1331243" cy="1430776"/>
          </a:xfrm>
          <a:prstGeom prst="arc">
            <a:avLst/>
          </a:prstGeom>
          <a:ln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280" y="3283182"/>
            <a:ext cx="4544938" cy="15441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22" y="4930846"/>
            <a:ext cx="4464496" cy="13710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559" y="4091064"/>
            <a:ext cx="2229160" cy="113813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flipV="1">
            <a:off x="6433218" y="4585930"/>
            <a:ext cx="357845" cy="1851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flipV="1">
            <a:off x="3770768" y="3006031"/>
            <a:ext cx="144016" cy="925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/>
              <p14:cNvContentPartPr/>
              <p14:nvPr/>
            </p14:nvContentPartPr>
            <p14:xfrm>
              <a:off x="5378400" y="1816200"/>
              <a:ext cx="1822680" cy="19242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9040" y="1806840"/>
                <a:ext cx="1841400" cy="19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16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다항식의 순차 자료구조 </a:t>
            </a:r>
            <a:r>
              <a:rPr lang="ko-KR" altLang="en-US" dirty="0" smtClean="0"/>
              <a:t>구현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699566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1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선형 리스트</a:t>
            </a:r>
            <a:r>
              <a:rPr lang="en-US" altLang="ko-KR" baseline="30000" dirty="0" smtClean="0"/>
              <a:t>Linear List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순서 리스트</a:t>
            </a:r>
            <a:r>
              <a:rPr lang="en-US" altLang="ko-KR" sz="2400" baseline="30000" dirty="0" smtClean="0"/>
              <a:t>Ordered List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자료</a:t>
            </a:r>
            <a:r>
              <a:rPr lang="ko-KR" altLang="en-US" dirty="0" smtClean="0">
                <a:solidFill>
                  <a:schemeClr val="tx1"/>
                </a:solidFill>
              </a:rPr>
              <a:t>들 </a:t>
            </a:r>
            <a:r>
              <a:rPr lang="ko-KR" altLang="en-US" dirty="0" smtClean="0"/>
              <a:t>간</a:t>
            </a:r>
            <a:r>
              <a:rPr lang="ko-KR" altLang="en-US" dirty="0" smtClean="0">
                <a:solidFill>
                  <a:schemeClr val="tx1"/>
                </a:solidFill>
              </a:rPr>
              <a:t>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순서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smtClean="0"/>
              <a:t>Order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를</a:t>
            </a:r>
            <a:r>
              <a:rPr lang="ko-KR" altLang="en-US" dirty="0" smtClean="0"/>
              <a:t> 갖는 리스트</a:t>
            </a:r>
          </a:p>
          <a:p>
            <a:pPr marL="357187" lvl="1" indent="0" eaLnBrk="1" hangingPunct="1">
              <a:buNone/>
            </a:pPr>
            <a:endParaRPr lang="ko-KR" altLang="en-US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64587" cy="5762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5113951" cy="28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72160" y="3212976"/>
            <a:ext cx="360040" cy="19442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15076" y="3202680"/>
            <a:ext cx="360040" cy="19442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14540" y="3202680"/>
            <a:ext cx="360040" cy="19442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3892680" y="1282680"/>
              <a:ext cx="920880" cy="3560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3320" y="1273320"/>
                <a:ext cx="939600" cy="3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58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다항식의 순차 자료구조 </a:t>
            </a:r>
            <a:r>
              <a:rPr lang="ko-KR" altLang="en-US" dirty="0" smtClean="0"/>
              <a:t>구현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4810211"/>
            <a:ext cx="67687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FF0000"/>
                </a:solidFill>
              </a:rPr>
              <a:t>희소행렬</a:t>
            </a:r>
            <a:r>
              <a:rPr lang="en-US" altLang="ko-KR" sz="1600" baseline="30000" dirty="0">
                <a:solidFill>
                  <a:srgbClr val="FF0000"/>
                </a:solidFill>
              </a:rPr>
              <a:t>Sparse Matrix</a:t>
            </a:r>
            <a:r>
              <a:rPr lang="ko-KR" altLang="en-US" sz="1600" dirty="0">
                <a:solidFill>
                  <a:srgbClr val="FF0000"/>
                </a:solidFill>
              </a:rPr>
              <a:t>은 실제로 사용하지 않는 공간이 많아 기억 </a:t>
            </a:r>
            <a:r>
              <a:rPr lang="ko-KR" altLang="en-US" sz="1600" dirty="0" smtClean="0">
                <a:solidFill>
                  <a:srgbClr val="FF0000"/>
                </a:solidFill>
              </a:rPr>
              <a:t>공간의</a:t>
            </a:r>
            <a:r>
              <a:rPr lang="en-US" altLang="ko-KR" sz="1600" dirty="0" smtClean="0">
                <a:solidFill>
                  <a:srgbClr val="FF0000"/>
                </a:solidFill>
              </a:rPr>
              <a:t/>
            </a:r>
            <a:br>
              <a:rPr lang="en-US" altLang="ko-KR" sz="1600" dirty="0" smtClean="0">
                <a:solidFill>
                  <a:srgbClr val="FF0000"/>
                </a:solidFill>
              </a:rPr>
            </a:br>
            <a:r>
              <a:rPr lang="ko-KR" altLang="en-US" sz="1600" dirty="0" smtClean="0">
                <a:solidFill>
                  <a:srgbClr val="FF0000"/>
                </a:solidFill>
              </a:rPr>
              <a:t>활용도가 떨어짐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2482"/>
            <a:ext cx="7272808" cy="318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03648" y="2348880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39752" y="2636912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87824" y="2923808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86744" y="1650536"/>
            <a:ext cx="360040" cy="3885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7144" y="1650536"/>
            <a:ext cx="360040" cy="3885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96976" y="1943243"/>
            <a:ext cx="360040" cy="3885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63688" y="2899583"/>
            <a:ext cx="360040" cy="3885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90780" y="3211840"/>
            <a:ext cx="360040" cy="3885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24240" y="3497383"/>
            <a:ext cx="360040" cy="3885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41592" y="3785300"/>
            <a:ext cx="360040" cy="3885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0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희소 행렬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r>
              <a:rPr lang="ko-KR" altLang="en-US" dirty="0"/>
              <a:t> 대한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차원 </a:t>
            </a:r>
            <a:r>
              <a:rPr lang="ko-KR" altLang="en-US" dirty="0"/>
              <a:t>배열 표현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희소 </a:t>
            </a:r>
            <a:r>
              <a:rPr lang="ko-KR" altLang="en-US" dirty="0">
                <a:solidFill>
                  <a:srgbClr val="0000CC"/>
                </a:solidFill>
              </a:rPr>
              <a:t>행렬 </a:t>
            </a:r>
            <a:r>
              <a:rPr lang="en-US" altLang="ko-KR" dirty="0">
                <a:solidFill>
                  <a:srgbClr val="0000CC"/>
                </a:solidFill>
              </a:rPr>
              <a:t>B</a:t>
            </a:r>
            <a:r>
              <a:rPr lang="ko-KR" altLang="en-US" dirty="0"/>
              <a:t>는</a:t>
            </a:r>
            <a:r>
              <a:rPr lang="ko-KR" altLang="en-US" dirty="0">
                <a:solidFill>
                  <a:srgbClr val="0000CC"/>
                </a:solidFill>
              </a:rPr>
              <a:t> 배열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0000CC"/>
                </a:solidFill>
              </a:rPr>
              <a:t> 원소 </a:t>
            </a:r>
            <a:r>
              <a:rPr lang="en-US" altLang="ko-KR" dirty="0">
                <a:solidFill>
                  <a:srgbClr val="FF0000"/>
                </a:solidFill>
              </a:rPr>
              <a:t>56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중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실제 사용</a:t>
            </a:r>
            <a:r>
              <a:rPr lang="ko-KR" altLang="en-US" dirty="0"/>
              <a:t>하는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/>
              <a:t>것은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0000CC"/>
                </a:solidFill>
              </a:rPr>
              <a:t>이 </a:t>
            </a:r>
            <a:r>
              <a:rPr lang="ko-KR" altLang="en-US" dirty="0">
                <a:solidFill>
                  <a:srgbClr val="FF0000"/>
                </a:solidFill>
              </a:rPr>
              <a:t>아닌</a:t>
            </a:r>
            <a:r>
              <a:rPr lang="ko-KR" altLang="en-US" dirty="0">
                <a:solidFill>
                  <a:srgbClr val="0000CC"/>
                </a:solidFill>
              </a:rPr>
              <a:t> 원소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CC"/>
                </a:solidFill>
              </a:rPr>
              <a:t> 저장</a:t>
            </a:r>
            <a:r>
              <a:rPr lang="ko-KR" altLang="en-US" dirty="0"/>
              <a:t>하는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en-US" altLang="ko-KR" dirty="0">
                <a:solidFill>
                  <a:srgbClr val="0000CC"/>
                </a:solidFill>
              </a:rPr>
              <a:t>10</a:t>
            </a:r>
            <a:r>
              <a:rPr lang="ko-KR" altLang="en-US" dirty="0" err="1" smtClean="0">
                <a:solidFill>
                  <a:srgbClr val="0000CC"/>
                </a:solidFill>
              </a:rPr>
              <a:t>개</a:t>
            </a:r>
            <a:r>
              <a:rPr lang="ko-KR" altLang="en-US" dirty="0" err="1" smtClean="0"/>
              <a:t>뿐이므로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46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메모리 </a:t>
            </a:r>
            <a:r>
              <a:rPr lang="ko-KR" altLang="en-US" dirty="0" smtClean="0">
                <a:solidFill>
                  <a:srgbClr val="FF0000"/>
                </a:solidFill>
              </a:rPr>
              <a:t>공간 낭비</a:t>
            </a:r>
            <a:endParaRPr lang="ko-KR" altLang="en-US" dirty="0">
              <a:solidFill>
                <a:srgbClr val="FF0000"/>
              </a:solidFill>
            </a:endParaRPr>
          </a:p>
          <a:p>
            <a:pPr marL="1163638" lvl="3" indent="-268288">
              <a:buClr>
                <a:srgbClr val="006C31"/>
              </a:buClr>
              <a:buFont typeface="+mj-ea"/>
              <a:buAutoNum type="circleNumDbPlain"/>
            </a:pPr>
            <a:r>
              <a:rPr lang="en-US" altLang="ko-KR" dirty="0" smtClean="0">
                <a:solidFill>
                  <a:srgbClr val="0000CC"/>
                </a:solidFill>
              </a:rPr>
              <a:t>0</a:t>
            </a:r>
            <a:r>
              <a:rPr lang="ko-KR" altLang="en-US" dirty="0">
                <a:solidFill>
                  <a:srgbClr val="0000CC"/>
                </a:solidFill>
              </a:rPr>
              <a:t>이 아닌 원소만 추출하여 </a:t>
            </a:r>
            <a:r>
              <a:rPr lang="en-US" altLang="ko-KR" dirty="0">
                <a:solidFill>
                  <a:srgbClr val="0000CC"/>
                </a:solidFill>
              </a:rPr>
              <a:t>&lt;</a:t>
            </a:r>
            <a:r>
              <a:rPr lang="ko-KR" altLang="en-US" dirty="0" err="1">
                <a:solidFill>
                  <a:srgbClr val="0000CC"/>
                </a:solidFill>
              </a:rPr>
              <a:t>행번호</a:t>
            </a:r>
            <a:r>
              <a:rPr lang="en-US" altLang="ko-KR" dirty="0">
                <a:solidFill>
                  <a:srgbClr val="0000CC"/>
                </a:solidFill>
              </a:rPr>
              <a:t>, </a:t>
            </a:r>
            <a:r>
              <a:rPr lang="ko-KR" altLang="en-US" dirty="0" err="1">
                <a:solidFill>
                  <a:srgbClr val="0000CC"/>
                </a:solidFill>
              </a:rPr>
              <a:t>열번호</a:t>
            </a:r>
            <a:r>
              <a:rPr lang="en-US" altLang="ko-KR" dirty="0">
                <a:solidFill>
                  <a:srgbClr val="0000CC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원소</a:t>
            </a:r>
            <a:r>
              <a:rPr lang="en-US" altLang="ko-KR" dirty="0" smtClean="0">
                <a:solidFill>
                  <a:srgbClr val="0000CC"/>
                </a:solidFill>
              </a:rPr>
              <a:t>&gt; </a:t>
            </a:r>
            <a:r>
              <a:rPr lang="ko-KR" altLang="en-US" dirty="0" smtClean="0">
                <a:solidFill>
                  <a:srgbClr val="0000CC"/>
                </a:solidFill>
              </a:rPr>
              <a:t>쌍으로 </a:t>
            </a:r>
            <a:r>
              <a:rPr lang="ko-KR" altLang="en-US" dirty="0">
                <a:solidFill>
                  <a:srgbClr val="0000CC"/>
                </a:solidFill>
              </a:rPr>
              <a:t>배열에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1163638" lvl="3" indent="-268288" eaLnBrk="1" hangingPunct="1">
              <a:buClr>
                <a:srgbClr val="006C31"/>
              </a:buClr>
              <a:buFont typeface="+mj-ea"/>
              <a:buAutoNum type="circleNumDbPlain"/>
            </a:pPr>
            <a:r>
              <a:rPr lang="ko-KR" altLang="en-US" dirty="0">
                <a:solidFill>
                  <a:srgbClr val="0000CC"/>
                </a:solidFill>
              </a:rPr>
              <a:t>추출한 순서쌍을 </a:t>
            </a: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차원 </a:t>
            </a:r>
            <a:r>
              <a:rPr lang="ko-KR" altLang="en-US" dirty="0" smtClean="0">
                <a:solidFill>
                  <a:srgbClr val="0000CC"/>
                </a:solidFill>
              </a:rPr>
              <a:t>배열에 행으로 저장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1163638" lvl="3" indent="-268288" eaLnBrk="1" hangingPunct="1">
              <a:buClr>
                <a:srgbClr val="006C31"/>
              </a:buClr>
              <a:buFont typeface="+mj-ea"/>
              <a:buAutoNum type="circleNumDbPlain"/>
            </a:pPr>
            <a:r>
              <a:rPr lang="ko-KR" altLang="en-US" dirty="0" smtClean="0">
                <a:solidFill>
                  <a:srgbClr val="0000CC"/>
                </a:solidFill>
              </a:rPr>
              <a:t>원래의 </a:t>
            </a:r>
            <a:r>
              <a:rPr lang="ko-KR" altLang="en-US" dirty="0">
                <a:solidFill>
                  <a:srgbClr val="0000CC"/>
                </a:solidFill>
              </a:rPr>
              <a:t>행렬에 대한 </a:t>
            </a:r>
            <a:r>
              <a:rPr lang="ko-KR" altLang="en-US" dirty="0">
                <a:solidFill>
                  <a:srgbClr val="FF0000"/>
                </a:solidFill>
              </a:rPr>
              <a:t>정보</a:t>
            </a:r>
            <a:r>
              <a:rPr lang="ko-KR" altLang="en-US" dirty="0">
                <a:solidFill>
                  <a:srgbClr val="0000CC"/>
                </a:solidFill>
              </a:rPr>
              <a:t>를 </a:t>
            </a:r>
            <a:r>
              <a:rPr lang="ko-KR" altLang="en-US" dirty="0">
                <a:solidFill>
                  <a:srgbClr val="FF0000"/>
                </a:solidFill>
              </a:rPr>
              <a:t>순서쌍</a:t>
            </a:r>
            <a:r>
              <a:rPr lang="ko-KR" altLang="en-US" dirty="0">
                <a:solidFill>
                  <a:srgbClr val="0000CC"/>
                </a:solidFill>
              </a:rPr>
              <a:t>으로 작성하여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번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행</a:t>
            </a:r>
            <a:r>
              <a:rPr lang="ko-KR" altLang="en-US" dirty="0">
                <a:solidFill>
                  <a:srgbClr val="0000CC"/>
                </a:solidFill>
              </a:rPr>
              <a:t>에 저장</a:t>
            </a:r>
          </a:p>
          <a:p>
            <a:pPr lvl="2"/>
            <a:endParaRPr lang="ko-KR" altLang="en-US" dirty="0">
              <a:solidFill>
                <a:srgbClr val="0000CC"/>
              </a:solidFill>
            </a:endParaRPr>
          </a:p>
          <a:p>
            <a:pPr lvl="2"/>
            <a:endParaRPr lang="ko-KR" altLang="en-US" dirty="0">
              <a:solidFill>
                <a:srgbClr val="0000CC"/>
              </a:solidFill>
            </a:endParaRPr>
          </a:p>
          <a:p>
            <a:pPr lvl="2"/>
            <a:endParaRPr lang="ko-KR" altLang="en-US" dirty="0">
              <a:solidFill>
                <a:srgbClr val="0000CC"/>
              </a:solidFill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7" b="6944"/>
          <a:stretch/>
        </p:blipFill>
        <p:spPr bwMode="auto">
          <a:xfrm>
            <a:off x="5506229" y="2865206"/>
            <a:ext cx="2810187" cy="386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다항식의 순차 자료구조 구현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12244" y="3337891"/>
            <a:ext cx="8483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B[8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][7]</a:t>
            </a:r>
          </a:p>
        </p:txBody>
      </p:sp>
      <p:graphicFrame>
        <p:nvGraphicFramePr>
          <p:cNvPr id="5" name="Group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84792"/>
              </p:ext>
            </p:extLst>
          </p:nvPr>
        </p:nvGraphicFramePr>
        <p:xfrm>
          <a:off x="734725" y="3680803"/>
          <a:ext cx="3222625" cy="2857500"/>
        </p:xfrm>
        <a:graphic>
          <a:graphicData uri="http://schemas.openxmlformats.org/drawingml/2006/table">
            <a:tbl>
              <a:tblPr/>
              <a:tblGrid>
                <a:gridCol w="4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7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[0]</a:t>
                      </a:r>
                    </a:p>
                  </a:txBody>
                  <a:tcPr marL="90000" marR="90000" marT="46800" marB="36000" anchor="b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[1]</a:t>
                      </a:r>
                    </a:p>
                  </a:txBody>
                  <a:tcPr marL="90000" marR="90000" marT="46800" marB="36000" anchor="b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[2]</a:t>
                      </a:r>
                    </a:p>
                  </a:txBody>
                  <a:tcPr marL="90000" marR="90000" marT="46800" marB="36000" anchor="b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[3]</a:t>
                      </a:r>
                    </a:p>
                  </a:txBody>
                  <a:tcPr marL="90000" marR="90000" marT="46800" marB="36000" anchor="b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[4]</a:t>
                      </a:r>
                    </a:p>
                  </a:txBody>
                  <a:tcPr marL="90000" marR="90000" marT="46800" marB="36000" anchor="b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[5]</a:t>
                      </a:r>
                    </a:p>
                  </a:txBody>
                  <a:tcPr marL="90000" marR="90000" marT="46800" marB="36000" anchor="b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[6]</a:t>
                      </a:r>
                    </a:p>
                  </a:txBody>
                  <a:tcPr marL="90000" marR="90000" marT="46800" marB="36000" anchor="b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[0]</a:t>
                      </a:r>
                    </a:p>
                  </a:txBody>
                  <a:tcPr marL="90000" marR="54000" marT="46800" marB="468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[1]</a:t>
                      </a:r>
                    </a:p>
                  </a:txBody>
                  <a:tcPr marL="90000" marR="54000" marT="46800" marB="468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[2]</a:t>
                      </a:r>
                    </a:p>
                  </a:txBody>
                  <a:tcPr marL="90000" marR="54000" marT="46800" marB="468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[3]</a:t>
                      </a:r>
                    </a:p>
                  </a:txBody>
                  <a:tcPr marL="90000" marR="54000" marT="46800" marB="468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[4]</a:t>
                      </a:r>
                    </a:p>
                  </a:txBody>
                  <a:tcPr marL="90000" marR="54000" marT="46800" marB="468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[5]</a:t>
                      </a:r>
                    </a:p>
                  </a:txBody>
                  <a:tcPr marL="90000" marR="54000" marT="46800" marB="468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[6]</a:t>
                      </a:r>
                    </a:p>
                  </a:txBody>
                  <a:tcPr marL="90000" marR="54000" marT="46800" marB="468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[7]</a:t>
                      </a:r>
                    </a:p>
                  </a:txBody>
                  <a:tcPr marL="90000" marR="54000" marT="46800" marB="468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spcAft>
                          <a:spcPts val="200"/>
                        </a:spcAft>
                        <a:buClr>
                          <a:srgbClr val="660033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B1AE6B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ADB9AD"/>
                        </a:buClr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Group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64147"/>
              </p:ext>
            </p:extLst>
          </p:nvPr>
        </p:nvGraphicFramePr>
        <p:xfrm>
          <a:off x="4871750" y="3722078"/>
          <a:ext cx="1081088" cy="3048000"/>
        </p:xfrm>
        <a:graphic>
          <a:graphicData uri="http://schemas.openxmlformats.org/drawingml/2006/table">
            <a:tbl>
              <a:tblPr/>
              <a:tblGrid>
                <a:gridCol w="1081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&lt;0, 2,  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&lt;0, 6, 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&lt;1, 4,  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&lt;2, 0, 23&gt;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&lt;3, 3, 31&gt;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&lt;4, 1, 14&gt;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&lt;4, 5, 25&gt;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&lt;5, 6,  6&gt;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&lt;6, 0, 52&gt;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20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&lt;7, 4, 11&gt;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7" name="Group 150"/>
          <p:cNvGrpSpPr>
            <a:grpSpLocks/>
          </p:cNvGrpSpPr>
          <p:nvPr/>
        </p:nvGrpSpPr>
        <p:grpSpPr bwMode="auto">
          <a:xfrm>
            <a:off x="2014250" y="3777641"/>
            <a:ext cx="3068638" cy="490537"/>
            <a:chOff x="1310" y="194"/>
            <a:chExt cx="1933" cy="309"/>
          </a:xfrm>
        </p:grpSpPr>
        <p:sp>
          <p:nvSpPr>
            <p:cNvPr id="8" name="Oval 151"/>
            <p:cNvSpPr>
              <a:spLocks noChangeArrowheads="1"/>
            </p:cNvSpPr>
            <p:nvPr/>
          </p:nvSpPr>
          <p:spPr bwMode="auto">
            <a:xfrm>
              <a:off x="1310" y="355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9" name="Freeform 152"/>
            <p:cNvSpPr>
              <a:spLocks/>
            </p:cNvSpPr>
            <p:nvPr/>
          </p:nvSpPr>
          <p:spPr bwMode="auto">
            <a:xfrm>
              <a:off x="1429" y="194"/>
              <a:ext cx="1814" cy="197"/>
            </a:xfrm>
            <a:custGeom>
              <a:avLst/>
              <a:gdLst>
                <a:gd name="T0" fmla="*/ 0 w 1814"/>
                <a:gd name="T1" fmla="*/ 197 h 197"/>
                <a:gd name="T2" fmla="*/ 1360 w 1814"/>
                <a:gd name="T3" fmla="*/ 15 h 197"/>
                <a:gd name="T4" fmla="*/ 1814 w 1814"/>
                <a:gd name="T5" fmla="*/ 106 h 197"/>
                <a:gd name="T6" fmla="*/ 0 60000 65536"/>
                <a:gd name="T7" fmla="*/ 0 60000 65536"/>
                <a:gd name="T8" fmla="*/ 0 60000 65536"/>
                <a:gd name="T9" fmla="*/ 0 w 1814"/>
                <a:gd name="T10" fmla="*/ 0 h 197"/>
                <a:gd name="T11" fmla="*/ 1814 w 1814"/>
                <a:gd name="T12" fmla="*/ 197 h 1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4" h="197">
                  <a:moveTo>
                    <a:pt x="0" y="197"/>
                  </a:moveTo>
                  <a:cubicBezTo>
                    <a:pt x="529" y="113"/>
                    <a:pt x="1058" y="30"/>
                    <a:pt x="1360" y="15"/>
                  </a:cubicBezTo>
                  <a:cubicBezTo>
                    <a:pt x="1662" y="0"/>
                    <a:pt x="1731" y="91"/>
                    <a:pt x="1814" y="10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</p:grpSp>
      <p:grpSp>
        <p:nvGrpSpPr>
          <p:cNvPr id="10" name="Group 153"/>
          <p:cNvGrpSpPr>
            <a:grpSpLocks/>
          </p:cNvGrpSpPr>
          <p:nvPr/>
        </p:nvGrpSpPr>
        <p:grpSpPr bwMode="auto">
          <a:xfrm rot="-265746">
            <a:off x="3647788" y="3987191"/>
            <a:ext cx="1366837" cy="236537"/>
            <a:chOff x="2246" y="346"/>
            <a:chExt cx="997" cy="148"/>
          </a:xfrm>
        </p:grpSpPr>
        <p:sp>
          <p:nvSpPr>
            <p:cNvPr id="11" name="Oval 154"/>
            <p:cNvSpPr>
              <a:spLocks noChangeArrowheads="1"/>
            </p:cNvSpPr>
            <p:nvPr/>
          </p:nvSpPr>
          <p:spPr bwMode="auto">
            <a:xfrm>
              <a:off x="2246" y="346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12" name="Freeform 155"/>
            <p:cNvSpPr>
              <a:spLocks/>
            </p:cNvSpPr>
            <p:nvPr/>
          </p:nvSpPr>
          <p:spPr bwMode="auto">
            <a:xfrm>
              <a:off x="2381" y="400"/>
              <a:ext cx="862" cy="82"/>
            </a:xfrm>
            <a:custGeom>
              <a:avLst/>
              <a:gdLst>
                <a:gd name="T0" fmla="*/ 0 w 862"/>
                <a:gd name="T1" fmla="*/ 7 h 197"/>
                <a:gd name="T2" fmla="*/ 590 w 862"/>
                <a:gd name="T3" fmla="*/ 1 h 197"/>
                <a:gd name="T4" fmla="*/ 862 w 862"/>
                <a:gd name="T5" fmla="*/ 14 h 197"/>
                <a:gd name="T6" fmla="*/ 0 60000 65536"/>
                <a:gd name="T7" fmla="*/ 0 60000 65536"/>
                <a:gd name="T8" fmla="*/ 0 60000 65536"/>
                <a:gd name="T9" fmla="*/ 0 w 862"/>
                <a:gd name="T10" fmla="*/ 0 h 197"/>
                <a:gd name="T11" fmla="*/ 862 w 862"/>
                <a:gd name="T12" fmla="*/ 197 h 1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2" h="197">
                  <a:moveTo>
                    <a:pt x="0" y="106"/>
                  </a:moveTo>
                  <a:cubicBezTo>
                    <a:pt x="223" y="53"/>
                    <a:pt x="446" y="0"/>
                    <a:pt x="590" y="15"/>
                  </a:cubicBezTo>
                  <a:cubicBezTo>
                    <a:pt x="734" y="30"/>
                    <a:pt x="798" y="113"/>
                    <a:pt x="862" y="19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</p:grpSp>
      <p:grpSp>
        <p:nvGrpSpPr>
          <p:cNvPr id="13" name="Group 156"/>
          <p:cNvGrpSpPr>
            <a:grpSpLocks/>
          </p:cNvGrpSpPr>
          <p:nvPr/>
        </p:nvGrpSpPr>
        <p:grpSpPr bwMode="auto">
          <a:xfrm>
            <a:off x="2820700" y="4361841"/>
            <a:ext cx="2257425" cy="211137"/>
            <a:chOff x="1773" y="545"/>
            <a:chExt cx="1470" cy="148"/>
          </a:xfrm>
        </p:grpSpPr>
        <p:sp>
          <p:nvSpPr>
            <p:cNvPr id="14" name="Oval 157"/>
            <p:cNvSpPr>
              <a:spLocks noChangeArrowheads="1"/>
            </p:cNvSpPr>
            <p:nvPr/>
          </p:nvSpPr>
          <p:spPr bwMode="auto">
            <a:xfrm>
              <a:off x="1773" y="545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15" name="Freeform 158"/>
            <p:cNvSpPr>
              <a:spLocks/>
            </p:cNvSpPr>
            <p:nvPr/>
          </p:nvSpPr>
          <p:spPr bwMode="auto">
            <a:xfrm>
              <a:off x="1882" y="572"/>
              <a:ext cx="1361" cy="91"/>
            </a:xfrm>
            <a:custGeom>
              <a:avLst/>
              <a:gdLst>
                <a:gd name="T0" fmla="*/ 0 w 1316"/>
                <a:gd name="T1" fmla="*/ 0 h 91"/>
                <a:gd name="T2" fmla="*/ 1456 w 1316"/>
                <a:gd name="T3" fmla="*/ 91 h 91"/>
                <a:gd name="T4" fmla="*/ 0 60000 65536"/>
                <a:gd name="T5" fmla="*/ 0 60000 65536"/>
                <a:gd name="T6" fmla="*/ 0 w 1316"/>
                <a:gd name="T7" fmla="*/ 0 h 91"/>
                <a:gd name="T8" fmla="*/ 1316 w 1316"/>
                <a:gd name="T9" fmla="*/ 91 h 9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16" h="91">
                  <a:moveTo>
                    <a:pt x="0" y="0"/>
                  </a:moveTo>
                  <a:cubicBezTo>
                    <a:pt x="0" y="0"/>
                    <a:pt x="658" y="45"/>
                    <a:pt x="1316" y="9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</p:grpSp>
      <p:grpSp>
        <p:nvGrpSpPr>
          <p:cNvPr id="16" name="Group 159"/>
          <p:cNvGrpSpPr>
            <a:grpSpLocks/>
          </p:cNvGrpSpPr>
          <p:nvPr/>
        </p:nvGrpSpPr>
        <p:grpSpPr bwMode="auto">
          <a:xfrm>
            <a:off x="1214150" y="4639653"/>
            <a:ext cx="3816350" cy="287338"/>
            <a:chOff x="848" y="754"/>
            <a:chExt cx="2350" cy="148"/>
          </a:xfrm>
        </p:grpSpPr>
        <p:sp>
          <p:nvSpPr>
            <p:cNvPr id="17" name="Oval 160"/>
            <p:cNvSpPr>
              <a:spLocks noChangeArrowheads="1"/>
            </p:cNvSpPr>
            <p:nvPr/>
          </p:nvSpPr>
          <p:spPr bwMode="auto">
            <a:xfrm>
              <a:off x="848" y="754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18" name="Freeform 161"/>
            <p:cNvSpPr>
              <a:spLocks/>
            </p:cNvSpPr>
            <p:nvPr/>
          </p:nvSpPr>
          <p:spPr bwMode="auto">
            <a:xfrm>
              <a:off x="975" y="799"/>
              <a:ext cx="2223" cy="46"/>
            </a:xfrm>
            <a:custGeom>
              <a:avLst/>
              <a:gdLst>
                <a:gd name="T0" fmla="*/ 0 w 2223"/>
                <a:gd name="T1" fmla="*/ 0 h 46"/>
                <a:gd name="T2" fmla="*/ 2223 w 2223"/>
                <a:gd name="T3" fmla="*/ 46 h 46"/>
                <a:gd name="T4" fmla="*/ 0 60000 65536"/>
                <a:gd name="T5" fmla="*/ 0 60000 65536"/>
                <a:gd name="T6" fmla="*/ 0 w 2223"/>
                <a:gd name="T7" fmla="*/ 0 h 46"/>
                <a:gd name="T8" fmla="*/ 2223 w 2223"/>
                <a:gd name="T9" fmla="*/ 46 h 4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23" h="46">
                  <a:moveTo>
                    <a:pt x="0" y="0"/>
                  </a:moveTo>
                  <a:cubicBezTo>
                    <a:pt x="0" y="0"/>
                    <a:pt x="1111" y="23"/>
                    <a:pt x="2223" y="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</p:grpSp>
      <p:grpSp>
        <p:nvGrpSpPr>
          <p:cNvPr id="19" name="Group 162"/>
          <p:cNvGrpSpPr>
            <a:grpSpLocks/>
          </p:cNvGrpSpPr>
          <p:nvPr/>
        </p:nvGrpSpPr>
        <p:grpSpPr bwMode="auto">
          <a:xfrm>
            <a:off x="2442875" y="4984141"/>
            <a:ext cx="2635250" cy="234950"/>
            <a:chOff x="1538" y="954"/>
            <a:chExt cx="1660" cy="148"/>
          </a:xfrm>
        </p:grpSpPr>
        <p:sp>
          <p:nvSpPr>
            <p:cNvPr id="20" name="Oval 163"/>
            <p:cNvSpPr>
              <a:spLocks noChangeArrowheads="1"/>
            </p:cNvSpPr>
            <p:nvPr/>
          </p:nvSpPr>
          <p:spPr bwMode="auto">
            <a:xfrm>
              <a:off x="1538" y="954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21" name="Line 164"/>
            <p:cNvSpPr>
              <a:spLocks noChangeShapeType="1"/>
            </p:cNvSpPr>
            <p:nvPr/>
          </p:nvSpPr>
          <p:spPr bwMode="auto">
            <a:xfrm>
              <a:off x="1646" y="963"/>
              <a:ext cx="1552" cy="6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165"/>
          <p:cNvGrpSpPr>
            <a:grpSpLocks/>
          </p:cNvGrpSpPr>
          <p:nvPr/>
        </p:nvGrpSpPr>
        <p:grpSpPr bwMode="auto">
          <a:xfrm>
            <a:off x="1617375" y="5244491"/>
            <a:ext cx="3425825" cy="303212"/>
            <a:chOff x="1085" y="1101"/>
            <a:chExt cx="2158" cy="191"/>
          </a:xfrm>
        </p:grpSpPr>
        <p:sp>
          <p:nvSpPr>
            <p:cNvPr id="23" name="Oval 166"/>
            <p:cNvSpPr>
              <a:spLocks noChangeArrowheads="1"/>
            </p:cNvSpPr>
            <p:nvPr/>
          </p:nvSpPr>
          <p:spPr bwMode="auto">
            <a:xfrm>
              <a:off x="1085" y="1144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24" name="Freeform 167"/>
            <p:cNvSpPr>
              <a:spLocks/>
            </p:cNvSpPr>
            <p:nvPr/>
          </p:nvSpPr>
          <p:spPr bwMode="auto">
            <a:xfrm>
              <a:off x="1202" y="1101"/>
              <a:ext cx="2041" cy="97"/>
            </a:xfrm>
            <a:custGeom>
              <a:avLst/>
              <a:gdLst>
                <a:gd name="T0" fmla="*/ 0 w 2041"/>
                <a:gd name="T1" fmla="*/ 52 h 97"/>
                <a:gd name="T2" fmla="*/ 1134 w 2041"/>
                <a:gd name="T3" fmla="*/ 7 h 97"/>
                <a:gd name="T4" fmla="*/ 2041 w 2041"/>
                <a:gd name="T5" fmla="*/ 97 h 97"/>
                <a:gd name="T6" fmla="*/ 0 60000 65536"/>
                <a:gd name="T7" fmla="*/ 0 60000 65536"/>
                <a:gd name="T8" fmla="*/ 0 60000 65536"/>
                <a:gd name="T9" fmla="*/ 0 w 2041"/>
                <a:gd name="T10" fmla="*/ 0 h 97"/>
                <a:gd name="T11" fmla="*/ 2041 w 2041"/>
                <a:gd name="T12" fmla="*/ 97 h 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1" h="97">
                  <a:moveTo>
                    <a:pt x="0" y="52"/>
                  </a:moveTo>
                  <a:cubicBezTo>
                    <a:pt x="397" y="26"/>
                    <a:pt x="794" y="0"/>
                    <a:pt x="1134" y="7"/>
                  </a:cubicBezTo>
                  <a:cubicBezTo>
                    <a:pt x="1474" y="14"/>
                    <a:pt x="1757" y="55"/>
                    <a:pt x="2041" y="9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</p:grpSp>
      <p:grpSp>
        <p:nvGrpSpPr>
          <p:cNvPr id="25" name="Group 168"/>
          <p:cNvGrpSpPr>
            <a:grpSpLocks/>
          </p:cNvGrpSpPr>
          <p:nvPr/>
        </p:nvGrpSpPr>
        <p:grpSpPr bwMode="auto">
          <a:xfrm>
            <a:off x="3230275" y="5312753"/>
            <a:ext cx="1847850" cy="360363"/>
            <a:chOff x="2001" y="1144"/>
            <a:chExt cx="1260" cy="227"/>
          </a:xfrm>
        </p:grpSpPr>
        <p:sp>
          <p:nvSpPr>
            <p:cNvPr id="26" name="Oval 169"/>
            <p:cNvSpPr>
              <a:spLocks noChangeArrowheads="1"/>
            </p:cNvSpPr>
            <p:nvPr/>
          </p:nvSpPr>
          <p:spPr bwMode="auto">
            <a:xfrm>
              <a:off x="2001" y="1144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27" name="Freeform 170"/>
            <p:cNvSpPr>
              <a:spLocks/>
            </p:cNvSpPr>
            <p:nvPr/>
          </p:nvSpPr>
          <p:spPr bwMode="auto">
            <a:xfrm>
              <a:off x="2127" y="1189"/>
              <a:ext cx="1134" cy="182"/>
            </a:xfrm>
            <a:custGeom>
              <a:avLst/>
              <a:gdLst>
                <a:gd name="T0" fmla="*/ 0 w 1134"/>
                <a:gd name="T1" fmla="*/ 0 h 182"/>
                <a:gd name="T2" fmla="*/ 680 w 1134"/>
                <a:gd name="T3" fmla="*/ 46 h 182"/>
                <a:gd name="T4" fmla="*/ 1134 w 1134"/>
                <a:gd name="T5" fmla="*/ 182 h 182"/>
                <a:gd name="T6" fmla="*/ 0 60000 65536"/>
                <a:gd name="T7" fmla="*/ 0 60000 65536"/>
                <a:gd name="T8" fmla="*/ 0 60000 65536"/>
                <a:gd name="T9" fmla="*/ 0 w 1134"/>
                <a:gd name="T10" fmla="*/ 0 h 182"/>
                <a:gd name="T11" fmla="*/ 1134 w 1134"/>
                <a:gd name="T12" fmla="*/ 182 h 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4" h="182">
                  <a:moveTo>
                    <a:pt x="0" y="0"/>
                  </a:moveTo>
                  <a:cubicBezTo>
                    <a:pt x="245" y="8"/>
                    <a:pt x="491" y="16"/>
                    <a:pt x="680" y="46"/>
                  </a:cubicBezTo>
                  <a:cubicBezTo>
                    <a:pt x="869" y="76"/>
                    <a:pt x="1001" y="129"/>
                    <a:pt x="1134" y="18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</p:grpSp>
      <p:grpSp>
        <p:nvGrpSpPr>
          <p:cNvPr id="28" name="Group 171"/>
          <p:cNvGrpSpPr>
            <a:grpSpLocks/>
          </p:cNvGrpSpPr>
          <p:nvPr/>
        </p:nvGrpSpPr>
        <p:grpSpPr bwMode="auto">
          <a:xfrm rot="249029">
            <a:off x="3631913" y="5681053"/>
            <a:ext cx="1522412" cy="228600"/>
            <a:chOff x="2236" y="1353"/>
            <a:chExt cx="1007" cy="172"/>
          </a:xfrm>
        </p:grpSpPr>
        <p:sp>
          <p:nvSpPr>
            <p:cNvPr id="29" name="Oval 172"/>
            <p:cNvSpPr>
              <a:spLocks noChangeArrowheads="1"/>
            </p:cNvSpPr>
            <p:nvPr/>
          </p:nvSpPr>
          <p:spPr bwMode="auto">
            <a:xfrm>
              <a:off x="2236" y="1353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30" name="Freeform 173"/>
            <p:cNvSpPr>
              <a:spLocks/>
            </p:cNvSpPr>
            <p:nvPr/>
          </p:nvSpPr>
          <p:spPr bwMode="auto">
            <a:xfrm>
              <a:off x="2381" y="1419"/>
              <a:ext cx="862" cy="106"/>
            </a:xfrm>
            <a:custGeom>
              <a:avLst/>
              <a:gdLst>
                <a:gd name="T0" fmla="*/ 0 w 862"/>
                <a:gd name="T1" fmla="*/ 15 h 106"/>
                <a:gd name="T2" fmla="*/ 408 w 862"/>
                <a:gd name="T3" fmla="*/ 15 h 106"/>
                <a:gd name="T4" fmla="*/ 862 w 862"/>
                <a:gd name="T5" fmla="*/ 106 h 106"/>
                <a:gd name="T6" fmla="*/ 0 60000 65536"/>
                <a:gd name="T7" fmla="*/ 0 60000 65536"/>
                <a:gd name="T8" fmla="*/ 0 60000 65536"/>
                <a:gd name="T9" fmla="*/ 0 w 862"/>
                <a:gd name="T10" fmla="*/ 0 h 106"/>
                <a:gd name="T11" fmla="*/ 862 w 862"/>
                <a:gd name="T12" fmla="*/ 106 h 1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2" h="106">
                  <a:moveTo>
                    <a:pt x="0" y="15"/>
                  </a:moveTo>
                  <a:cubicBezTo>
                    <a:pt x="132" y="7"/>
                    <a:pt x="264" y="0"/>
                    <a:pt x="408" y="15"/>
                  </a:cubicBezTo>
                  <a:cubicBezTo>
                    <a:pt x="552" y="30"/>
                    <a:pt x="707" y="68"/>
                    <a:pt x="862" y="10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</p:grpSp>
      <p:grpSp>
        <p:nvGrpSpPr>
          <p:cNvPr id="31" name="Group 174"/>
          <p:cNvGrpSpPr>
            <a:grpSpLocks/>
          </p:cNvGrpSpPr>
          <p:nvPr/>
        </p:nvGrpSpPr>
        <p:grpSpPr bwMode="auto">
          <a:xfrm>
            <a:off x="1214150" y="5946166"/>
            <a:ext cx="3863975" cy="366712"/>
            <a:chOff x="848" y="1543"/>
            <a:chExt cx="2350" cy="163"/>
          </a:xfrm>
        </p:grpSpPr>
        <p:sp>
          <p:nvSpPr>
            <p:cNvPr id="32" name="Oval 175"/>
            <p:cNvSpPr>
              <a:spLocks noChangeArrowheads="1"/>
            </p:cNvSpPr>
            <p:nvPr/>
          </p:nvSpPr>
          <p:spPr bwMode="auto">
            <a:xfrm>
              <a:off x="848" y="1543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33" name="Freeform 176"/>
            <p:cNvSpPr>
              <a:spLocks/>
            </p:cNvSpPr>
            <p:nvPr/>
          </p:nvSpPr>
          <p:spPr bwMode="auto">
            <a:xfrm>
              <a:off x="975" y="1555"/>
              <a:ext cx="2223" cy="151"/>
            </a:xfrm>
            <a:custGeom>
              <a:avLst/>
              <a:gdLst>
                <a:gd name="T0" fmla="*/ 0 w 2223"/>
                <a:gd name="T1" fmla="*/ 61 h 151"/>
                <a:gd name="T2" fmla="*/ 1406 w 2223"/>
                <a:gd name="T3" fmla="*/ 15 h 151"/>
                <a:gd name="T4" fmla="*/ 2223 w 2223"/>
                <a:gd name="T5" fmla="*/ 151 h 151"/>
                <a:gd name="T6" fmla="*/ 0 60000 65536"/>
                <a:gd name="T7" fmla="*/ 0 60000 65536"/>
                <a:gd name="T8" fmla="*/ 0 60000 65536"/>
                <a:gd name="T9" fmla="*/ 0 w 2223"/>
                <a:gd name="T10" fmla="*/ 0 h 151"/>
                <a:gd name="T11" fmla="*/ 2223 w 2223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3" h="151">
                  <a:moveTo>
                    <a:pt x="0" y="61"/>
                  </a:moveTo>
                  <a:cubicBezTo>
                    <a:pt x="517" y="30"/>
                    <a:pt x="1035" y="0"/>
                    <a:pt x="1406" y="15"/>
                  </a:cubicBezTo>
                  <a:cubicBezTo>
                    <a:pt x="1777" y="30"/>
                    <a:pt x="2000" y="90"/>
                    <a:pt x="2223" y="15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</p:grpSp>
      <p:grpSp>
        <p:nvGrpSpPr>
          <p:cNvPr id="34" name="Group 177"/>
          <p:cNvGrpSpPr>
            <a:grpSpLocks/>
          </p:cNvGrpSpPr>
          <p:nvPr/>
        </p:nvGrpSpPr>
        <p:grpSpPr bwMode="auto">
          <a:xfrm rot="230538">
            <a:off x="2825463" y="6325578"/>
            <a:ext cx="2262187" cy="234950"/>
            <a:chOff x="1773" y="1740"/>
            <a:chExt cx="1425" cy="148"/>
          </a:xfrm>
        </p:grpSpPr>
        <p:sp>
          <p:nvSpPr>
            <p:cNvPr id="35" name="Oval 178"/>
            <p:cNvSpPr>
              <a:spLocks noChangeArrowheads="1"/>
            </p:cNvSpPr>
            <p:nvPr/>
          </p:nvSpPr>
          <p:spPr bwMode="auto">
            <a:xfrm>
              <a:off x="1773" y="1740"/>
              <a:ext cx="153" cy="1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  <p:sp>
          <p:nvSpPr>
            <p:cNvPr id="36" name="Freeform 179"/>
            <p:cNvSpPr>
              <a:spLocks/>
            </p:cNvSpPr>
            <p:nvPr/>
          </p:nvSpPr>
          <p:spPr bwMode="auto">
            <a:xfrm>
              <a:off x="1927" y="1797"/>
              <a:ext cx="1271" cy="91"/>
            </a:xfrm>
            <a:custGeom>
              <a:avLst/>
              <a:gdLst>
                <a:gd name="T0" fmla="*/ 0 w 1225"/>
                <a:gd name="T1" fmla="*/ 0 h 91"/>
                <a:gd name="T2" fmla="*/ 913 w 1225"/>
                <a:gd name="T3" fmla="*/ 45 h 91"/>
                <a:gd name="T4" fmla="*/ 1369 w 1225"/>
                <a:gd name="T5" fmla="*/ 91 h 91"/>
                <a:gd name="T6" fmla="*/ 0 60000 65536"/>
                <a:gd name="T7" fmla="*/ 0 60000 65536"/>
                <a:gd name="T8" fmla="*/ 0 60000 65536"/>
                <a:gd name="T9" fmla="*/ 0 w 1225"/>
                <a:gd name="T10" fmla="*/ 0 h 91"/>
                <a:gd name="T11" fmla="*/ 1225 w 1225"/>
                <a:gd name="T12" fmla="*/ 91 h 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5" h="91">
                  <a:moveTo>
                    <a:pt x="0" y="0"/>
                  </a:moveTo>
                  <a:cubicBezTo>
                    <a:pt x="306" y="15"/>
                    <a:pt x="613" y="30"/>
                    <a:pt x="817" y="45"/>
                  </a:cubicBezTo>
                  <a:cubicBezTo>
                    <a:pt x="1021" y="60"/>
                    <a:pt x="1123" y="75"/>
                    <a:pt x="1225" y="91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2800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t="26891"/>
          <a:stretch/>
        </p:blipFill>
        <p:spPr>
          <a:xfrm>
            <a:off x="3454657" y="3175358"/>
            <a:ext cx="2124075" cy="501382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860233" y="3093899"/>
            <a:ext cx="377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eaLnBrk="1" hangingPunct="1"/>
            <a:r>
              <a:rPr lang="ko-KR" altLang="en-US" sz="1400" b="1">
                <a:solidFill>
                  <a:srgbClr val="0070C0"/>
                </a:solidFill>
              </a:rPr>
              <a:t>①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971733" y="5073976"/>
            <a:ext cx="377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eaLnBrk="1" hangingPunct="1"/>
            <a:r>
              <a:rPr lang="ko-KR" altLang="en-US" sz="1400" b="1" smtClean="0">
                <a:solidFill>
                  <a:srgbClr val="0070C0"/>
                </a:solidFill>
              </a:rPr>
              <a:t>②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23679" y="2813117"/>
            <a:ext cx="377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eaLnBrk="1" hangingPunct="1"/>
            <a:r>
              <a:rPr lang="ko-KR" altLang="en-US" sz="1400" b="1" smtClean="0">
                <a:solidFill>
                  <a:srgbClr val="0070C0"/>
                </a:solidFill>
              </a:rPr>
              <a:t>③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  <p:grpSp>
        <p:nvGrpSpPr>
          <p:cNvPr id="42" name="그룹 8"/>
          <p:cNvGrpSpPr>
            <a:grpSpLocks/>
          </p:cNvGrpSpPr>
          <p:nvPr/>
        </p:nvGrpSpPr>
        <p:grpSpPr bwMode="auto">
          <a:xfrm>
            <a:off x="6311629" y="3031556"/>
            <a:ext cx="1879059" cy="829492"/>
            <a:chOff x="3541059" y="1954306"/>
            <a:chExt cx="1879316" cy="829394"/>
          </a:xfrm>
        </p:grpSpPr>
        <p:sp>
          <p:nvSpPr>
            <p:cNvPr id="43" name="직사각형 42"/>
            <p:cNvSpPr/>
            <p:nvPr/>
          </p:nvSpPr>
          <p:spPr>
            <a:xfrm>
              <a:off x="4431247" y="2493947"/>
              <a:ext cx="989128" cy="2897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구부러진 연결선 43"/>
            <p:cNvCxnSpPr/>
            <p:nvPr/>
          </p:nvCxnSpPr>
          <p:spPr>
            <a:xfrm>
              <a:off x="3541059" y="1954306"/>
              <a:ext cx="924794" cy="53964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화살표 연결선 45"/>
          <p:cNvCxnSpPr/>
          <p:nvPr/>
        </p:nvCxnSpPr>
        <p:spPr>
          <a:xfrm>
            <a:off x="2442875" y="1916832"/>
            <a:ext cx="5513501" cy="175961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4673436" y="2254779"/>
            <a:ext cx="2922900" cy="14493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927024" y="3722078"/>
            <a:ext cx="29606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5400000">
            <a:off x="-613945" y="5177438"/>
            <a:ext cx="27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450988" y="3365891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56</a:t>
            </a:r>
            <a:r>
              <a:rPr lang="ko-KR" altLang="en-US" sz="1400" b="1" dirty="0">
                <a:solidFill>
                  <a:srgbClr val="FF0000"/>
                </a:solidFill>
              </a:rPr>
              <a:t>개</a:t>
            </a:r>
            <a:endParaRPr lang="ko-KR" altLang="en-US" sz="1400" b="1" dirty="0"/>
          </a:p>
        </p:txBody>
      </p:sp>
      <p:sp>
        <p:nvSpPr>
          <p:cNvPr id="52" name="직사각형 51"/>
          <p:cNvSpPr/>
          <p:nvPr/>
        </p:nvSpPr>
        <p:spPr>
          <a:xfrm>
            <a:off x="7864935" y="3906577"/>
            <a:ext cx="288097" cy="277900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61968" y="3906577"/>
            <a:ext cx="550392" cy="183801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266986" y="4184252"/>
            <a:ext cx="550392" cy="183801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261968" y="4481077"/>
            <a:ext cx="550392" cy="183801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2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chemeClr val="lt1"/>
                </a:solidFill>
                <a:latin typeface="+mn-lt"/>
              </a:rPr>
              <a:t>희소행렬 </a:t>
            </a:r>
            <a:r>
              <a:rPr kumimoji="1" lang="en-US" altLang="ko-KR" dirty="0">
                <a:solidFill>
                  <a:schemeClr val="lt1"/>
                </a:solidFill>
                <a:latin typeface="+mn-lt"/>
              </a:rPr>
              <a:t>B</a:t>
            </a:r>
            <a:r>
              <a:rPr kumimoji="1" lang="ko-KR" altLang="en-US" dirty="0">
                <a:solidFill>
                  <a:schemeClr val="lt1"/>
                </a:solidFill>
                <a:latin typeface="+mn-lt"/>
              </a:rPr>
              <a:t>의 </a:t>
            </a:r>
            <a:r>
              <a:rPr kumimoji="1" lang="en-US" altLang="ko-KR" dirty="0">
                <a:solidFill>
                  <a:schemeClr val="lt1"/>
                </a:solidFill>
                <a:latin typeface="+mn-lt"/>
              </a:rPr>
              <a:t>2</a:t>
            </a:r>
            <a:r>
              <a:rPr kumimoji="1" lang="ko-KR" altLang="en-US" dirty="0">
                <a:solidFill>
                  <a:schemeClr val="lt1"/>
                </a:solidFill>
                <a:latin typeface="+mn-lt"/>
              </a:rPr>
              <a:t>차원 배열 표현 예</a:t>
            </a:r>
            <a:r>
              <a:rPr kumimoji="1" lang="en-US" altLang="ko-KR" dirty="0">
                <a:solidFill>
                  <a:schemeClr val="lt1"/>
                </a:solidFill>
                <a:latin typeface="+mn-lt"/>
              </a:rPr>
              <a:t>2</a:t>
            </a: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다항식의 순차 </a:t>
            </a:r>
            <a:r>
              <a:rPr lang="ko-KR" altLang="en-US"/>
              <a:t>자료구조 </a:t>
            </a:r>
            <a:r>
              <a:rPr lang="ko-KR" altLang="en-US" smtClean="0"/>
              <a:t>구현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78423" y="5736797"/>
            <a:ext cx="568863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FF0000"/>
                </a:solidFill>
              </a:rPr>
              <a:t>기억 공간을 좀 더 효율적으로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사용하기 위해 </a:t>
            </a:r>
            <a:r>
              <a:rPr lang="en-US" altLang="ko-KR" sz="1600" dirty="0" smtClean="0">
                <a:solidFill>
                  <a:srgbClr val="FF0000"/>
                </a:solidFill>
              </a:rPr>
              <a:t>0</a:t>
            </a:r>
            <a:r>
              <a:rPr lang="ko-KR" altLang="en-US" sz="1600" dirty="0">
                <a:solidFill>
                  <a:srgbClr val="FF0000"/>
                </a:solidFill>
              </a:rPr>
              <a:t>이 아닌 값이 있는 원소만 따로 배열로 구성하는 </a:t>
            </a:r>
            <a:r>
              <a:rPr lang="ko-KR" altLang="en-US" sz="1600" dirty="0" smtClean="0">
                <a:solidFill>
                  <a:srgbClr val="FF0000"/>
                </a:solidFill>
              </a:rPr>
              <a:t>방법 사용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6780832" cy="41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15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다항식의 순차 </a:t>
            </a:r>
            <a:r>
              <a:rPr lang="ko-KR" altLang="en-US"/>
              <a:t>자료구조 </a:t>
            </a:r>
            <a:r>
              <a:rPr lang="ko-KR" altLang="en-US" smtClean="0"/>
              <a:t>구현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6" y="1172058"/>
            <a:ext cx="7560000" cy="54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6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희소행렬의 </a:t>
            </a:r>
            <a:r>
              <a:rPr lang="ko-KR" altLang="en-US"/>
              <a:t>전치 </a:t>
            </a:r>
            <a:r>
              <a:rPr lang="ko-KR" altLang="en-US" smtClean="0"/>
              <a:t>연산 함수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145p</a:t>
            </a:r>
            <a:endParaRPr lang="ko-KR" altLang="en-US">
              <a:solidFill>
                <a:srgbClr val="0070C0"/>
              </a:solidFill>
            </a:endParaRPr>
          </a:p>
          <a:p>
            <a:pPr lvl="1"/>
            <a:endParaRPr lang="ko-KR" altLang="en-US" dirty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다항식의 순차 </a:t>
            </a:r>
            <a:r>
              <a:rPr lang="ko-KR" altLang="en-US"/>
              <a:t>자료구조 </a:t>
            </a:r>
            <a:r>
              <a:rPr lang="ko-KR" altLang="en-US" smtClean="0"/>
              <a:t>구현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28853"/>
            <a:ext cx="5580000" cy="54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/>
              <a:t>리스트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/>
              <a:t>표현 형식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 lvl="3" eaLnBrk="1" hangingPunct="1">
              <a:defRPr/>
            </a:pPr>
            <a:endParaRPr lang="ko-KR" altLang="en-US" dirty="0"/>
          </a:p>
          <a:p>
            <a:pPr eaLnBrk="1" hangingPunct="1"/>
            <a:endParaRPr lang="en-US" altLang="ko-KR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64587" cy="5762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501008"/>
            <a:ext cx="4176463" cy="102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11561" y="1633836"/>
            <a:ext cx="8208912" cy="1435124"/>
            <a:chOff x="611561" y="1412777"/>
            <a:chExt cx="8208912" cy="143512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1" y="1412777"/>
              <a:ext cx="8208912" cy="1435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827584" y="1655088"/>
              <a:ext cx="864096" cy="26174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24028" y="1755120"/>
              <a:ext cx="468052" cy="26174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40614" y="1659680"/>
              <a:ext cx="2227329" cy="261744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06399" y="1751712"/>
              <a:ext cx="1801905" cy="261744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" name="꺾인 연결선 2"/>
            <p:cNvCxnSpPr>
              <a:stCxn id="6" idx="0"/>
            </p:cNvCxnSpPr>
            <p:nvPr/>
          </p:nvCxnSpPr>
          <p:spPr>
            <a:xfrm rot="16200000" flipH="1">
              <a:off x="3119532" y="-204812"/>
              <a:ext cx="96624" cy="3816424"/>
            </a:xfrm>
            <a:prstGeom prst="bentConnector4">
              <a:avLst>
                <a:gd name="adj1" fmla="val -236587"/>
                <a:gd name="adj2" fmla="val 99985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/>
            <p:nvPr/>
          </p:nvCxnSpPr>
          <p:spPr>
            <a:xfrm rot="16200000" flipH="1">
              <a:off x="4919732" y="-232195"/>
              <a:ext cx="96624" cy="3816424"/>
            </a:xfrm>
            <a:prstGeom prst="bentConnector4">
              <a:avLst>
                <a:gd name="adj1" fmla="val -378539"/>
                <a:gd name="adj2" fmla="val 99985"/>
              </a:avLst>
            </a:prstGeom>
            <a:ln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827584" y="3737590"/>
            <a:ext cx="1800200" cy="33948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7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선형 리스트의 저장</a:t>
            </a:r>
          </a:p>
          <a:p>
            <a:pPr lvl="1"/>
            <a:r>
              <a:rPr lang="ko-KR" altLang="en-US" b="0" dirty="0" smtClean="0"/>
              <a:t>순차 </a:t>
            </a:r>
            <a:r>
              <a:rPr lang="ko-KR" altLang="en-US" b="0" dirty="0"/>
              <a:t>방식</a:t>
            </a:r>
            <a:r>
              <a:rPr lang="ko-KR" altLang="en-US" b="0" dirty="0">
                <a:solidFill>
                  <a:schemeClr val="tx1"/>
                </a:solidFill>
              </a:rPr>
              <a:t>으로</a:t>
            </a:r>
            <a:r>
              <a:rPr lang="ko-KR" altLang="en-US" b="0" dirty="0"/>
              <a:t> 구현</a:t>
            </a:r>
            <a:r>
              <a:rPr lang="ko-KR" altLang="en-US" b="0" dirty="0">
                <a:solidFill>
                  <a:schemeClr val="tx1"/>
                </a:solidFill>
              </a:rPr>
              <a:t>하는</a:t>
            </a:r>
            <a:r>
              <a:rPr lang="ko-KR" altLang="en-US" b="0" dirty="0"/>
              <a:t> 선형 순차 </a:t>
            </a:r>
            <a:r>
              <a:rPr lang="ko-KR" altLang="en-US" b="0" dirty="0" smtClean="0"/>
              <a:t>리스트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선형 리스트</a:t>
            </a:r>
            <a:r>
              <a:rPr lang="en-US" altLang="ko-KR" b="0" dirty="0" smtClean="0"/>
              <a:t>)</a:t>
            </a:r>
          </a:p>
          <a:p>
            <a:pPr lvl="2"/>
            <a:r>
              <a:rPr lang="ko-KR" altLang="en-US" b="0" dirty="0">
                <a:solidFill>
                  <a:srgbClr val="0000CC"/>
                </a:solidFill>
              </a:rPr>
              <a:t>순차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0000CC"/>
                </a:solidFill>
              </a:rPr>
              <a:t>자료구조</a:t>
            </a:r>
            <a:r>
              <a:rPr lang="ko-KR" altLang="en-US" b="0" dirty="0"/>
              <a:t>는 </a:t>
            </a:r>
            <a:r>
              <a:rPr lang="ko-KR" altLang="en-US" b="0" dirty="0">
                <a:solidFill>
                  <a:srgbClr val="FF0000"/>
                </a:solidFill>
              </a:rPr>
              <a:t>원소</a:t>
            </a:r>
            <a:r>
              <a:rPr lang="ko-KR" altLang="en-US" b="0" dirty="0"/>
              <a:t>를 </a:t>
            </a:r>
            <a:r>
              <a:rPr lang="ko-KR" altLang="en-US" b="0" dirty="0">
                <a:solidFill>
                  <a:srgbClr val="FF0000"/>
                </a:solidFill>
              </a:rPr>
              <a:t>논리적</a:t>
            </a:r>
            <a:r>
              <a:rPr lang="ko-KR" altLang="en-US" b="0" dirty="0"/>
              <a:t>인 </a:t>
            </a:r>
            <a:r>
              <a:rPr lang="ko-KR" altLang="en-US" b="0" dirty="0">
                <a:solidFill>
                  <a:srgbClr val="0000CC"/>
                </a:solidFill>
              </a:rPr>
              <a:t>순서</a:t>
            </a:r>
            <a:r>
              <a:rPr lang="ko-KR" altLang="en-US" b="0" dirty="0"/>
              <a:t>대로 </a:t>
            </a:r>
            <a:r>
              <a:rPr lang="ko-KR" altLang="en-US" b="0" dirty="0" smtClean="0">
                <a:solidFill>
                  <a:srgbClr val="0000CC"/>
                </a:solidFill>
              </a:rPr>
              <a:t>메모리</a:t>
            </a:r>
            <a:r>
              <a:rPr lang="ko-KR" altLang="en-US" b="0" dirty="0" smtClean="0"/>
              <a:t>에 </a:t>
            </a:r>
            <a:r>
              <a:rPr lang="ko-KR" altLang="en-US" b="0" dirty="0" smtClean="0">
                <a:solidFill>
                  <a:srgbClr val="FF0000"/>
                </a:solidFill>
              </a:rPr>
              <a:t>연속</a:t>
            </a:r>
            <a:r>
              <a:rPr lang="ko-KR" altLang="en-US" b="0" dirty="0" smtClean="0"/>
              <a:t>하여 </a:t>
            </a:r>
            <a:r>
              <a:rPr lang="ko-KR" altLang="en-US" b="0" dirty="0">
                <a:solidFill>
                  <a:srgbClr val="0000CC"/>
                </a:solidFill>
              </a:rPr>
              <a:t>저장</a:t>
            </a:r>
            <a:endParaRPr lang="en-US" altLang="ko-KR" b="0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b="0" dirty="0" smtClean="0"/>
              <a:t>연결 </a:t>
            </a:r>
            <a:r>
              <a:rPr lang="ko-KR" altLang="en-US" b="0" dirty="0"/>
              <a:t>방식</a:t>
            </a:r>
            <a:r>
              <a:rPr lang="ko-KR" altLang="en-US" b="0" dirty="0">
                <a:solidFill>
                  <a:schemeClr val="tx1"/>
                </a:solidFill>
              </a:rPr>
              <a:t>으로</a:t>
            </a:r>
            <a:r>
              <a:rPr lang="ko-KR" altLang="en-US" b="0" dirty="0"/>
              <a:t> 구현</a:t>
            </a:r>
            <a:r>
              <a:rPr lang="ko-KR" altLang="en-US" b="0" dirty="0">
                <a:solidFill>
                  <a:schemeClr val="tx1"/>
                </a:solidFill>
              </a:rPr>
              <a:t>하는</a:t>
            </a:r>
            <a:r>
              <a:rPr lang="ko-KR" altLang="en-US" b="0" dirty="0"/>
              <a:t> 선형 연결 </a:t>
            </a:r>
            <a:r>
              <a:rPr lang="ko-KR" altLang="en-US" b="0" dirty="0" smtClean="0"/>
              <a:t>리스트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연결 리스트</a:t>
            </a:r>
            <a:r>
              <a:rPr lang="en-US" altLang="ko-KR" b="0" dirty="0" smtClean="0"/>
              <a:t>)</a:t>
            </a:r>
            <a:endParaRPr lang="en-US" altLang="ko-KR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764587" cy="5762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622032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0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190824" y="931817"/>
            <a:ext cx="8686800" cy="5715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dirty="0" smtClean="0"/>
              <a:t>선형 리스트</a:t>
            </a:r>
            <a:r>
              <a:rPr lang="ko-KR" altLang="en-US" dirty="0" smtClean="0">
                <a:solidFill>
                  <a:schemeClr val="tx1"/>
                </a:solidFill>
              </a:rPr>
              <a:t>에서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원소</a:t>
            </a:r>
            <a:r>
              <a:rPr lang="ko-KR" altLang="en-US" dirty="0" smtClean="0"/>
              <a:t> 삽입</a:t>
            </a:r>
          </a:p>
          <a:p>
            <a:pPr marL="838200" lvl="1" indent="-381000" eaLnBrk="1" hangingPunct="1">
              <a:lnSpc>
                <a:spcPct val="150000"/>
              </a:lnSpc>
            </a:pPr>
            <a:r>
              <a:rPr lang="ko-KR" altLang="en-US" dirty="0" smtClean="0"/>
              <a:t>선형리스트 중간</a:t>
            </a:r>
            <a:r>
              <a:rPr lang="ko-KR" altLang="en-US" dirty="0" smtClean="0">
                <a:solidFill>
                  <a:schemeClr val="tx1"/>
                </a:solidFill>
              </a:rPr>
              <a:t>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원소</a:t>
            </a:r>
            <a:r>
              <a:rPr lang="ko-KR" altLang="en-US" dirty="0" smtClean="0">
                <a:solidFill>
                  <a:schemeClr val="tx1"/>
                </a:solidFill>
              </a:rPr>
              <a:t>가</a:t>
            </a:r>
            <a:r>
              <a:rPr lang="ko-KR" altLang="en-US" dirty="0" smtClean="0"/>
              <a:t> 삽입</a:t>
            </a:r>
            <a:r>
              <a:rPr lang="ko-KR" altLang="en-US" dirty="0" smtClean="0">
                <a:solidFill>
                  <a:schemeClr val="tx1"/>
                </a:solidFill>
              </a:rPr>
              <a:t>되면</a:t>
            </a:r>
            <a:r>
              <a:rPr lang="en-US" altLang="ko-KR" dirty="0" smtClean="0"/>
              <a:t>, </a:t>
            </a:r>
            <a:r>
              <a:rPr lang="ko-KR" altLang="en-US" u="sng" dirty="0" smtClean="0"/>
              <a:t>그 이후</a:t>
            </a:r>
            <a:r>
              <a:rPr lang="ko-KR" altLang="en-US" u="sng" dirty="0" smtClean="0">
                <a:solidFill>
                  <a:schemeClr val="tx1"/>
                </a:solidFill>
              </a:rPr>
              <a:t>의</a:t>
            </a:r>
            <a:r>
              <a:rPr lang="ko-KR" altLang="en-US" u="sng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원소</a:t>
            </a:r>
            <a:r>
              <a:rPr lang="ko-KR" altLang="en-US" u="sng" dirty="0" smtClean="0">
                <a:solidFill>
                  <a:schemeClr val="tx1"/>
                </a:solidFill>
              </a:rPr>
              <a:t>들은</a:t>
            </a:r>
            <a:r>
              <a:rPr lang="ko-KR" altLang="en-US" u="sng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한</a:t>
            </a:r>
            <a:r>
              <a:rPr lang="ko-KR" altLang="en-US" u="sng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자리</a:t>
            </a:r>
            <a:r>
              <a:rPr lang="ko-KR" altLang="en-US" u="sng" dirty="0" smtClean="0"/>
              <a:t>씩 자리</a:t>
            </a:r>
            <a:r>
              <a:rPr lang="ko-KR" altLang="en-US" u="sng" dirty="0" smtClean="0">
                <a:solidFill>
                  <a:schemeClr val="tx1"/>
                </a:solidFill>
              </a:rPr>
              <a:t>를</a:t>
            </a:r>
            <a:r>
              <a:rPr lang="ko-KR" altLang="en-US" u="sng" dirty="0" smtClean="0"/>
              <a:t> </a:t>
            </a:r>
            <a:r>
              <a:rPr lang="ko-KR" altLang="en-US" u="sng" dirty="0" smtClean="0">
                <a:solidFill>
                  <a:srgbClr val="FF0000"/>
                </a:solidFill>
              </a:rPr>
              <a:t>뒤로</a:t>
            </a:r>
            <a:r>
              <a:rPr lang="ko-KR" altLang="en-US" u="sng" dirty="0" smtClean="0"/>
              <a:t> 이동</a:t>
            </a:r>
            <a:r>
              <a:rPr lang="ko-KR" altLang="en-US" dirty="0" smtClean="0">
                <a:solidFill>
                  <a:schemeClr val="tx1"/>
                </a:solidFill>
              </a:rPr>
              <a:t>하여</a:t>
            </a:r>
            <a:r>
              <a:rPr lang="ko-KR" altLang="en-US" dirty="0" smtClean="0"/>
              <a:t> 물리적 순서</a:t>
            </a:r>
            <a:r>
              <a:rPr lang="ko-KR" altLang="en-US" dirty="0" smtClean="0">
                <a:solidFill>
                  <a:schemeClr val="tx1"/>
                </a:solidFill>
              </a:rPr>
              <a:t>를</a:t>
            </a:r>
            <a:r>
              <a:rPr lang="ko-KR" altLang="en-US" dirty="0" smtClean="0"/>
              <a:t> 논리적 순서</a:t>
            </a:r>
            <a:r>
              <a:rPr lang="ko-KR" altLang="en-US" dirty="0" smtClean="0">
                <a:solidFill>
                  <a:schemeClr val="tx1"/>
                </a:solidFill>
              </a:rPr>
              <a:t>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일치</a:t>
            </a:r>
            <a:r>
              <a:rPr lang="ko-KR" altLang="en-US" dirty="0" smtClean="0">
                <a:solidFill>
                  <a:schemeClr val="tx1"/>
                </a:solidFill>
              </a:rPr>
              <a:t>시킴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809483" cy="5762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순차 자료구조와 선형 리스트의 </a:t>
            </a:r>
            <a:r>
              <a:rPr lang="ko-KR" altLang="en-US" dirty="0" smtClean="0"/>
              <a:t>이해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33216" y="2780928"/>
            <a:ext cx="8244408" cy="2889395"/>
            <a:chOff x="633216" y="2780928"/>
            <a:chExt cx="8244408" cy="288939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16" y="2780928"/>
              <a:ext cx="8244408" cy="2889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위쪽 화살표 1"/>
            <p:cNvSpPr/>
            <p:nvPr/>
          </p:nvSpPr>
          <p:spPr>
            <a:xfrm>
              <a:off x="6804248" y="5373216"/>
              <a:ext cx="216024" cy="29710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" name="폭발 2 3"/>
          <p:cNvSpPr/>
          <p:nvPr/>
        </p:nvSpPr>
        <p:spPr>
          <a:xfrm>
            <a:off x="6768244" y="2708920"/>
            <a:ext cx="504056" cy="360040"/>
          </a:xfrm>
          <a:prstGeom prst="irregularSeal2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0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2471</TotalTime>
  <Words>4754</Words>
  <Application>Microsoft Office PowerPoint</Application>
  <PresentationFormat>화면 슬라이드 쇼(4:3)</PresentationFormat>
  <Paragraphs>749</Paragraphs>
  <Slides>65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9" baseType="lpstr">
      <vt:lpstr>HY강M</vt:lpstr>
      <vt:lpstr>HY견고딕</vt:lpstr>
      <vt:lpstr>HY견명조</vt:lpstr>
      <vt:lpstr>HY헤드라인M</vt:lpstr>
      <vt:lpstr>굴림</vt:lpstr>
      <vt:lpstr>돋움</vt:lpstr>
      <vt:lpstr>맑은 고딕</vt:lpstr>
      <vt:lpstr>바탕체</vt:lpstr>
      <vt:lpstr>함초롬바탕</vt:lpstr>
      <vt:lpstr>휴먼둥근헤드라인</vt:lpstr>
      <vt:lpstr>Arial</vt:lpstr>
      <vt:lpstr>Verdana</vt:lpstr>
      <vt:lpstr>Wingdings</vt:lpstr>
      <vt:lpstr>마스터</vt:lpstr>
      <vt:lpstr>순차 자료구조와 선형 리스트</vt:lpstr>
      <vt:lpstr>PowerPoint 프레젠테이션</vt:lpstr>
      <vt:lpstr>PowerPoint 프레젠테이션</vt:lpstr>
      <vt:lpstr>1. 순차 자료구조와 선형 리스트의 이해</vt:lpstr>
      <vt:lpstr>1. 순차 자료구조와 선형 리스트의 이해</vt:lpstr>
      <vt:lpstr>1. 순차 자료구조와 선형 리스트의 이해</vt:lpstr>
      <vt:lpstr>1. 순차 자료구조와 선형 리스트의 이해</vt:lpstr>
      <vt:lpstr>1. 순차 자료구조와 선형 리스트의 이해</vt:lpstr>
      <vt:lpstr>1. 순차 자료구조와 선형 리스트의 이해</vt:lpstr>
      <vt:lpstr>1. 순차 자료구조와 선형 리스트의 이해</vt:lpstr>
      <vt:lpstr>1. 순차 자료구조와 선형 리스트의 이해</vt:lpstr>
      <vt:lpstr>1. 순차 자료구조와 선형 리스트의 이해</vt:lpstr>
      <vt:lpstr>1. 순차 자료구조와 선형 리스트의 이해</vt:lpstr>
      <vt:lpstr>1. 순차 자료구조와 선형 리스트의 이해</vt:lpstr>
      <vt:lpstr>2. 선형 리스트의 구현</vt:lpstr>
      <vt:lpstr>문제4) 아래와 같이 구구단 (2~9) 출력알고리즘 구현하세요</vt:lpstr>
      <vt:lpstr>문제4) 아래와 같이 구구단 (2~9) 출력알고리즘 구현하세요</vt:lpstr>
      <vt:lpstr>로직 검증</vt:lpstr>
      <vt:lpstr>문제5) 아래와 같이 구구단 (2~9) 출력알고리즘 구현하세요</vt:lpstr>
      <vt:lpstr>문제4) 아래와 같이 구구단 (2~9) 출력알고리즘 구현하세요</vt:lpstr>
      <vt:lpstr>PowerPoint 프레젠테이션</vt:lpstr>
      <vt:lpstr>문제) 아래와 같이 배열에 자료를 입력하고 출력하라.</vt:lpstr>
      <vt:lpstr>문제) 아래와 같이 배열에 자료를 입력하고 출력하라.</vt:lpstr>
      <vt:lpstr>문제) 아래와 같이 배열에 자료를 입력하고 출력하라.</vt:lpstr>
      <vt:lpstr>문제6) 행우선 / 열우선 배열 채우기</vt:lpstr>
      <vt:lpstr>PowerPoint 프레젠테이션</vt:lpstr>
      <vt:lpstr>문제) 아래와 같이 배열에 자료를 입력하고 출력하라.</vt:lpstr>
      <vt:lpstr>문제7) 삼각형 모양으로 배열 채우기</vt:lpstr>
      <vt:lpstr>문제7) 삼각형 모양으로 배열 채우기</vt:lpstr>
      <vt:lpstr>문제) 아래와 같이 배열에 자료를 입력하고 출력하라.</vt:lpstr>
      <vt:lpstr>문제8) 모래시계 모양으로 배열 채우기</vt:lpstr>
      <vt:lpstr>문제8) 모래시계 모양으로 배열 채우기</vt:lpstr>
      <vt:lpstr>문제8) 모래시계 모양으로 배열 채우기</vt:lpstr>
      <vt:lpstr>문제9) 달팽이 모양으로 배열 채우기</vt:lpstr>
      <vt:lpstr>배열</vt:lpstr>
      <vt:lpstr>배열</vt:lpstr>
      <vt:lpstr>2. 선형 리스트의 구현</vt:lpstr>
      <vt:lpstr>2. 선형 리스트의 구현</vt:lpstr>
      <vt:lpstr>2. 선형 리스트의 구현</vt:lpstr>
      <vt:lpstr>2. 선형 리스트의 구현</vt:lpstr>
      <vt:lpstr>2. 선형 리스트의 구현</vt:lpstr>
      <vt:lpstr>2. 선형 리스트의 구현</vt:lpstr>
      <vt:lpstr>2. 선형 리스트의 구현</vt:lpstr>
      <vt:lpstr>2. 선형 리스트의 구현 </vt:lpstr>
      <vt:lpstr>2. 선형 리스트의 구현</vt:lpstr>
      <vt:lpstr>2. 선형 리스트의 구현</vt:lpstr>
      <vt:lpstr>2. 선형 리스트의 구현</vt:lpstr>
      <vt:lpstr>2. 선형 리스트의 구현</vt:lpstr>
      <vt:lpstr>2. 선형 리스트의 구현</vt:lpstr>
      <vt:lpstr>3. 선형 리스트의 응용 및 구현</vt:lpstr>
      <vt:lpstr>3. 다항식의 순차 자료구조 구현</vt:lpstr>
      <vt:lpstr>문제8) 이차 방정식 근 구하기 알고리즘</vt:lpstr>
      <vt:lpstr>문제8) 이차 방정식 근 구하기 알고리즘</vt:lpstr>
      <vt:lpstr>3. 다항식의 순차 자료구조 구현</vt:lpstr>
      <vt:lpstr>3. 다항식의 순차 자료구조 구현</vt:lpstr>
      <vt:lpstr>3. 다항식의 순차 자료구조 구현</vt:lpstr>
      <vt:lpstr>3. 다항식의 순차 자료구조 구현</vt:lpstr>
      <vt:lpstr>3. 다항식의 순차 자료구조 구현</vt:lpstr>
      <vt:lpstr>3. 다항식의 순차 자료구조 구현</vt:lpstr>
      <vt:lpstr>3. 다항식의 순차 자료구조 구현</vt:lpstr>
      <vt:lpstr>3. 다항식의 순차 자료구조 구현</vt:lpstr>
      <vt:lpstr>3. 다항식의 순차 자료구조 구현</vt:lpstr>
      <vt:lpstr>3. 다항식의 순차 자료구조 구현</vt:lpstr>
      <vt:lpstr>3. 다항식의 순차 자료구조 구현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induk</cp:lastModifiedBy>
  <cp:revision>267</cp:revision>
  <dcterms:created xsi:type="dcterms:W3CDTF">2011-01-05T15:14:06Z</dcterms:created>
  <dcterms:modified xsi:type="dcterms:W3CDTF">2022-03-21T06:23:38Z</dcterms:modified>
</cp:coreProperties>
</file>